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7"/>
  </p:notesMasterIdLst>
  <p:sldIdLst>
    <p:sldId id="312" r:id="rId2"/>
    <p:sldId id="313" r:id="rId3"/>
    <p:sldId id="381" r:id="rId4"/>
    <p:sldId id="382" r:id="rId5"/>
    <p:sldId id="383" r:id="rId6"/>
    <p:sldId id="384" r:id="rId7"/>
    <p:sldId id="385" r:id="rId8"/>
    <p:sldId id="386" r:id="rId9"/>
    <p:sldId id="387" r:id="rId10"/>
    <p:sldId id="388" r:id="rId11"/>
    <p:sldId id="389" r:id="rId12"/>
    <p:sldId id="380" r:id="rId13"/>
    <p:sldId id="314" r:id="rId14"/>
    <p:sldId id="319" r:id="rId15"/>
    <p:sldId id="320" r:id="rId16"/>
    <p:sldId id="321" r:id="rId17"/>
    <p:sldId id="322" r:id="rId18"/>
    <p:sldId id="323" r:id="rId19"/>
    <p:sldId id="324" r:id="rId20"/>
    <p:sldId id="325" r:id="rId21"/>
    <p:sldId id="327" r:id="rId22"/>
    <p:sldId id="328" r:id="rId23"/>
    <p:sldId id="329" r:id="rId24"/>
    <p:sldId id="330" r:id="rId25"/>
    <p:sldId id="308" r:id="rId26"/>
    <p:sldId id="309" r:id="rId27"/>
    <p:sldId id="301" r:id="rId28"/>
    <p:sldId id="302" r:id="rId29"/>
    <p:sldId id="304" r:id="rId30"/>
    <p:sldId id="306" r:id="rId31"/>
    <p:sldId id="310" r:id="rId32"/>
    <p:sldId id="331" r:id="rId33"/>
    <p:sldId id="332" r:id="rId34"/>
    <p:sldId id="333" r:id="rId35"/>
    <p:sldId id="334" r:id="rId36"/>
    <p:sldId id="336" r:id="rId37"/>
    <p:sldId id="372" r:id="rId38"/>
    <p:sldId id="337" r:id="rId39"/>
    <p:sldId id="338" r:id="rId40"/>
    <p:sldId id="339" r:id="rId41"/>
    <p:sldId id="374" r:id="rId42"/>
    <p:sldId id="340" r:id="rId43"/>
    <p:sldId id="341" r:id="rId44"/>
    <p:sldId id="344" r:id="rId45"/>
    <p:sldId id="345" r:id="rId46"/>
    <p:sldId id="346" r:id="rId47"/>
    <p:sldId id="347" r:id="rId48"/>
    <p:sldId id="348" r:id="rId49"/>
    <p:sldId id="349" r:id="rId50"/>
    <p:sldId id="351" r:id="rId51"/>
    <p:sldId id="352" r:id="rId52"/>
    <p:sldId id="350" r:id="rId53"/>
    <p:sldId id="377" r:id="rId54"/>
    <p:sldId id="379" r:id="rId55"/>
    <p:sldId id="353" r:id="rId56"/>
    <p:sldId id="354" r:id="rId57"/>
    <p:sldId id="355" r:id="rId58"/>
    <p:sldId id="357" r:id="rId59"/>
    <p:sldId id="356" r:id="rId60"/>
    <p:sldId id="358" r:id="rId61"/>
    <p:sldId id="359" r:id="rId62"/>
    <p:sldId id="360" r:id="rId63"/>
    <p:sldId id="361" r:id="rId64"/>
    <p:sldId id="362" r:id="rId65"/>
    <p:sldId id="363" r:id="rId66"/>
    <p:sldId id="365" r:id="rId67"/>
    <p:sldId id="366" r:id="rId68"/>
    <p:sldId id="371" r:id="rId69"/>
    <p:sldId id="367" r:id="rId70"/>
    <p:sldId id="368" r:id="rId71"/>
    <p:sldId id="369" r:id="rId72"/>
    <p:sldId id="370" r:id="rId73"/>
    <p:sldId id="376" r:id="rId74"/>
    <p:sldId id="311" r:id="rId75"/>
    <p:sldId id="373" r:id="rId76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FFFFFF"/>
    <a:srgbClr val="F57D2F"/>
    <a:srgbClr val="FFE699"/>
    <a:srgbClr val="FFF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8603FDC-E32A-4AB5-989C-0864C3EAD2B8}" styleName="佈景主題樣式 2 - 輔色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98"/>
    <p:restoredTop sz="92817"/>
  </p:normalViewPr>
  <p:slideViewPr>
    <p:cSldViewPr snapToGrid="0">
      <p:cViewPr varScale="1">
        <p:scale>
          <a:sx n="114" d="100"/>
          <a:sy n="114" d="100"/>
        </p:scale>
        <p:origin x="103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endParaRPr kumimoji="1"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fld id="{A4EC3685-9B28-6A4A-924D-C1BC998BFBE9}" type="datetimeFigureOut">
              <a:rPr kumimoji="1" lang="zh-TW" altLang="en-US" smtClean="0"/>
              <a:pPr/>
              <a:t>2022/4/26</a:t>
            </a:fld>
            <a:endParaRPr kumimoji="1" lang="zh-TW" altLang="en-US" dirty="0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 dirty="0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 dirty="0"/>
              <a:t>按一下以編輯母片文字樣式</a:t>
            </a:r>
          </a:p>
          <a:p>
            <a:pPr lvl="1"/>
            <a:r>
              <a:rPr kumimoji="1" lang="zh-TW" altLang="en-US" dirty="0"/>
              <a:t>第二層</a:t>
            </a:r>
          </a:p>
          <a:p>
            <a:pPr lvl="2"/>
            <a:r>
              <a:rPr kumimoji="1" lang="zh-TW" altLang="en-US" dirty="0"/>
              <a:t>第三層</a:t>
            </a:r>
          </a:p>
          <a:p>
            <a:pPr lvl="3"/>
            <a:r>
              <a:rPr kumimoji="1" lang="zh-TW" altLang="en-US" dirty="0"/>
              <a:t>第四層</a:t>
            </a:r>
          </a:p>
          <a:p>
            <a:pPr lvl="4"/>
            <a:r>
              <a:rPr kumimoji="1" lang="zh-TW" altLang="en-US" dirty="0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endParaRPr kumimoji="1" lang="zh-TW" altLang="en-US" dirty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fld id="{8D77919A-BBCB-BC4C-BA96-997795B5D5BE}" type="slidenum">
              <a:rPr kumimoji="1" lang="zh-TW" altLang="en-US" smtClean="0"/>
              <a:pPr/>
              <a:t>‹#›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641636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Microsoft YaHei Light" panose="020B0502040204020203" pitchFamily="34" charset="-122"/>
        <a:ea typeface="Microsoft YaHei Light" panose="020B0502040204020203" pitchFamily="34" charset="-122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Microsoft YaHei Light" panose="020B0502040204020203" pitchFamily="34" charset="-122"/>
        <a:ea typeface="Microsoft YaHei Light" panose="020B0502040204020203" pitchFamily="34" charset="-122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Microsoft YaHei Light" panose="020B0502040204020203" pitchFamily="34" charset="-122"/>
        <a:ea typeface="Microsoft YaHei Light" panose="020B0502040204020203" pitchFamily="34" charset="-122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Microsoft YaHei Light" panose="020B0502040204020203" pitchFamily="34" charset="-122"/>
        <a:ea typeface="Microsoft YaHei Light" panose="020B0502040204020203" pitchFamily="34" charset="-122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Microsoft YaHei Light" panose="020B0502040204020203" pitchFamily="34" charset="-122"/>
        <a:ea typeface="Microsoft YaHei Light" panose="020B0502040204020203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7919A-BBCB-BC4C-BA96-997795B5D5BE}" type="slidenum">
              <a:rPr kumimoji="1" lang="zh-TW" altLang="en-US" smtClean="0"/>
              <a:pPr/>
              <a:t>32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189061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7919A-BBCB-BC4C-BA96-997795B5D5BE}" type="slidenum">
              <a:rPr kumimoji="1" lang="zh-TW" altLang="en-US" smtClean="0"/>
              <a:pPr/>
              <a:t>41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117352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7919A-BBCB-BC4C-BA96-997795B5D5BE}" type="slidenum">
              <a:rPr kumimoji="1" lang="zh-TW" altLang="en-US" smtClean="0"/>
              <a:pPr/>
              <a:t>42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847453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7919A-BBCB-BC4C-BA96-997795B5D5BE}" type="slidenum">
              <a:rPr kumimoji="1" lang="zh-TW" altLang="en-US" smtClean="0"/>
              <a:pPr/>
              <a:t>43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300062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7919A-BBCB-BC4C-BA96-997795B5D5BE}" type="slidenum">
              <a:rPr kumimoji="1" lang="zh-TW" altLang="en-US" smtClean="0"/>
              <a:pPr/>
              <a:t>44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066911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7919A-BBCB-BC4C-BA96-997795B5D5BE}" type="slidenum">
              <a:rPr kumimoji="1" lang="zh-TW" altLang="en-US" smtClean="0"/>
              <a:pPr/>
              <a:t>45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239410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7919A-BBCB-BC4C-BA96-997795B5D5BE}" type="slidenum">
              <a:rPr kumimoji="1" lang="zh-TW" altLang="en-US" smtClean="0"/>
              <a:pPr/>
              <a:t>46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706201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7919A-BBCB-BC4C-BA96-997795B5D5BE}" type="slidenum">
              <a:rPr kumimoji="1" lang="zh-TW" altLang="en-US" smtClean="0"/>
              <a:pPr/>
              <a:t>47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075696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7919A-BBCB-BC4C-BA96-997795B5D5BE}" type="slidenum">
              <a:rPr kumimoji="1" lang="zh-TW" altLang="en-US" smtClean="0"/>
              <a:pPr/>
              <a:t>48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622651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7919A-BBCB-BC4C-BA96-997795B5D5BE}" type="slidenum">
              <a:rPr kumimoji="1" lang="zh-TW" altLang="en-US" smtClean="0"/>
              <a:pPr/>
              <a:t>49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252104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7919A-BBCB-BC4C-BA96-997795B5D5BE}" type="slidenum">
              <a:rPr kumimoji="1" lang="zh-TW" altLang="en-US" smtClean="0"/>
              <a:pPr/>
              <a:t>50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753471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7919A-BBCB-BC4C-BA96-997795B5D5BE}" type="slidenum">
              <a:rPr kumimoji="1" lang="zh-TW" altLang="en-US" smtClean="0"/>
              <a:pPr/>
              <a:t>33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5060334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7919A-BBCB-BC4C-BA96-997795B5D5BE}" type="slidenum">
              <a:rPr kumimoji="1" lang="zh-TW" altLang="en-US" smtClean="0"/>
              <a:pPr/>
              <a:t>51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1107972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7919A-BBCB-BC4C-BA96-997795B5D5BE}" type="slidenum">
              <a:rPr kumimoji="1" lang="zh-TW" altLang="en-US" smtClean="0"/>
              <a:pPr/>
              <a:t>52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608074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7919A-BBCB-BC4C-BA96-997795B5D5BE}" type="slidenum">
              <a:rPr kumimoji="1" lang="zh-TW" altLang="en-US" smtClean="0"/>
              <a:pPr/>
              <a:t>34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117444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7919A-BBCB-BC4C-BA96-997795B5D5BE}" type="slidenum">
              <a:rPr kumimoji="1" lang="zh-TW" altLang="en-US" smtClean="0"/>
              <a:pPr/>
              <a:t>35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224826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7919A-BBCB-BC4C-BA96-997795B5D5BE}" type="slidenum">
              <a:rPr kumimoji="1" lang="zh-TW" altLang="en-US" smtClean="0"/>
              <a:pPr/>
              <a:t>36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797150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7919A-BBCB-BC4C-BA96-997795B5D5BE}" type="slidenum">
              <a:rPr kumimoji="1" lang="zh-TW" altLang="en-US" smtClean="0"/>
              <a:pPr/>
              <a:t>37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253456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7919A-BBCB-BC4C-BA96-997795B5D5BE}" type="slidenum">
              <a:rPr kumimoji="1" lang="zh-TW" altLang="en-US" smtClean="0"/>
              <a:pPr/>
              <a:t>38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819963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7919A-BBCB-BC4C-BA96-997795B5D5BE}" type="slidenum">
              <a:rPr kumimoji="1" lang="zh-TW" altLang="en-US" smtClean="0"/>
              <a:pPr/>
              <a:t>39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25489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7919A-BBCB-BC4C-BA96-997795B5D5BE}" type="slidenum">
              <a:rPr kumimoji="1" lang="zh-TW" altLang="en-US" smtClean="0"/>
              <a:pPr/>
              <a:t>40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362507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 descr="一張含有 室內, 蛋糕, 尋找, 植物 的圖片&#10;&#10;&#10;&#10;自動產生的描述">
            <a:extLst>
              <a:ext uri="{FF2B5EF4-FFF2-40B4-BE49-F238E27FC236}">
                <a16:creationId xmlns:a16="http://schemas.microsoft.com/office/drawing/2014/main" id="{B7A87EF4-5EF7-F643-9A42-84A546F6DE7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350" y="0"/>
            <a:ext cx="12179300" cy="6858000"/>
          </a:xfrm>
          <a:prstGeom prst="rect">
            <a:avLst/>
          </a:prstGeom>
          <a:solidFill>
            <a:srgbClr val="000000">
              <a:alpha val="50196"/>
            </a:srgbClr>
          </a:solidFill>
        </p:spPr>
      </p:pic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solidFill>
            <a:srgbClr val="000000">
              <a:alpha val="67059"/>
            </a:srgbClr>
          </a:solidFill>
        </p:spPr>
        <p:txBody>
          <a:bodyPr anchor="b"/>
          <a:lstStyle>
            <a:lvl1pPr algn="ctr">
              <a:defRPr sz="6000" b="1" i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kumimoji="1" lang="zh-TW" altLang="en-US" dirty="0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solidFill>
            <a:srgbClr val="000000">
              <a:alpha val="47843"/>
            </a:srgbClr>
          </a:solidFill>
        </p:spPr>
        <p:txBody>
          <a:bodyPr/>
          <a:lstStyle>
            <a:lvl1pPr marL="0" indent="0" algn="ctr">
              <a:buNone/>
              <a:defRPr sz="2400" b="0" i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TW" altLang="en-US" dirty="0"/>
              <a:t>按一下以編輯母片副標題樣式</a:t>
            </a:r>
          </a:p>
        </p:txBody>
      </p:sp>
      <p:pic>
        <p:nvPicPr>
          <p:cNvPr id="1026" name="Picture 2" descr="https://mirrors.creativecommons.org/presskit/buttons/88x31/png/by-nc-sa.png">
            <a:extLst>
              <a:ext uri="{FF2B5EF4-FFF2-40B4-BE49-F238E27FC236}">
                <a16:creationId xmlns:a16="http://schemas.microsoft.com/office/drawing/2014/main" id="{8961A33C-907E-6A49-99CC-DD648606B8E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69941" y="5743181"/>
            <a:ext cx="2796117" cy="978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35970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13577221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垂直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755302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685800" indent="-228600">
              <a:buFontTx/>
              <a:buBlip>
                <a:blip r:embed="rId2"/>
              </a:buBlip>
              <a:defRPr/>
            </a:lvl2pPr>
          </a:lstStyle>
          <a:p>
            <a:pPr lvl="0"/>
            <a:r>
              <a:rPr kumimoji="1" lang="zh-TW" altLang="en-US" dirty="0"/>
              <a:t>按一下以編輯母片文字樣式</a:t>
            </a:r>
          </a:p>
          <a:p>
            <a:pPr lvl="1"/>
            <a:r>
              <a:rPr kumimoji="1" lang="zh-TW" altLang="en-US" dirty="0"/>
              <a:t>第二層</a:t>
            </a:r>
          </a:p>
          <a:p>
            <a:pPr lvl="2"/>
            <a:r>
              <a:rPr kumimoji="1" lang="zh-TW" altLang="en-US" dirty="0"/>
              <a:t>第三層</a:t>
            </a:r>
          </a:p>
          <a:p>
            <a:pPr lvl="3"/>
            <a:r>
              <a:rPr kumimoji="1" lang="zh-TW" altLang="en-US" dirty="0"/>
              <a:t>第四層</a:t>
            </a:r>
          </a:p>
          <a:p>
            <a:pPr lvl="4"/>
            <a:r>
              <a:rPr kumimoji="1" lang="zh-TW" altLang="en-US" dirty="0"/>
              <a:t>第五層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F7FDB24F-1125-6E4C-8D80-7E52A5D4DEE8}"/>
              </a:ext>
            </a:extLst>
          </p:cNvPr>
          <p:cNvSpPr txBox="1"/>
          <p:nvPr userDrawn="1"/>
        </p:nvSpPr>
        <p:spPr>
          <a:xfrm>
            <a:off x="9110546" y="6356350"/>
            <a:ext cx="2243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BD542A3-F8C0-B840-81BE-178D77014D2C}" type="slidenum">
              <a:rPr kumimoji="1" lang="zh-TW" altLang="en-US" b="0" i="0" smtClean="0">
                <a:solidFill>
                  <a:schemeClr val="bg2">
                    <a:lumMod val="25000"/>
                  </a:schemeClr>
                </a:solidFill>
                <a:ea typeface="Microsoft YaHei Light" panose="020B0502040204020203" pitchFamily="34" charset="-122"/>
              </a:rPr>
              <a:pPr algn="r"/>
              <a:t>‹#›</a:t>
            </a:fld>
            <a:endParaRPr kumimoji="1" lang="zh-TW" altLang="en-US" b="0" i="0" dirty="0">
              <a:solidFill>
                <a:schemeClr val="bg2">
                  <a:lumMod val="25000"/>
                </a:schemeClr>
              </a:solidFill>
              <a:ea typeface="Microsoft YaHei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054485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一張含有 室內, 蛋糕, 尋找, 植物 的圖片&#10;&#10;&#10;&#10;自動產生的描述">
            <a:extLst>
              <a:ext uri="{FF2B5EF4-FFF2-40B4-BE49-F238E27FC236}">
                <a16:creationId xmlns:a16="http://schemas.microsoft.com/office/drawing/2014/main" id="{E5C36B46-ACE0-B94D-893C-4C21C8CE2F0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350" y="0"/>
            <a:ext cx="12179300" cy="6858000"/>
          </a:xfrm>
          <a:prstGeom prst="rect">
            <a:avLst/>
          </a:prstGeom>
          <a:solidFill>
            <a:srgbClr val="000000">
              <a:alpha val="50196"/>
            </a:srgbClr>
          </a:solidFill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solidFill>
            <a:srgbClr val="000000">
              <a:alpha val="72941"/>
            </a:srgbClr>
          </a:solidFill>
        </p:spPr>
        <p:txBody>
          <a:bodyPr anchor="b"/>
          <a:lstStyle>
            <a:lvl1pPr>
              <a:defRPr sz="6000" b="1" i="0">
                <a:solidFill>
                  <a:schemeClr val="accent4">
                    <a:lumMod val="60000"/>
                    <a:lumOff val="4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kumimoji="1" lang="zh-TW" altLang="en-US" dirty="0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solidFill>
            <a:srgbClr val="000000">
              <a:alpha val="61176"/>
            </a:srgbClr>
          </a:solidFill>
        </p:spPr>
        <p:txBody>
          <a:bodyPr/>
          <a:lstStyle>
            <a:lvl1pPr marL="0" indent="0">
              <a:buNone/>
              <a:defRPr sz="2400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TW" altLang="en-US" dirty="0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14418299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6308498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5666469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</p:spTree>
    <p:extLst>
      <p:ext uri="{BB962C8B-B14F-4D97-AF65-F5344CB8AC3E}">
        <p14:creationId xmlns:p14="http://schemas.microsoft.com/office/powerpoint/2010/main" val="16920247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811835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10044598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5875818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 dirty="0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kumimoji="1" lang="zh-TW" altLang="en-US" dirty="0"/>
              <a:t>按一下以編輯母片文字樣式</a:t>
            </a:r>
          </a:p>
          <a:p>
            <a:pPr lvl="1"/>
            <a:r>
              <a:rPr kumimoji="1" lang="zh-TW" altLang="en-US" dirty="0"/>
              <a:t>第二層</a:t>
            </a:r>
          </a:p>
          <a:p>
            <a:pPr lvl="2"/>
            <a:r>
              <a:rPr kumimoji="1" lang="zh-TW" altLang="en-US" dirty="0"/>
              <a:t>第三層</a:t>
            </a:r>
          </a:p>
          <a:p>
            <a:pPr lvl="3"/>
            <a:r>
              <a:rPr kumimoji="1" lang="zh-TW" altLang="en-US" dirty="0"/>
              <a:t>第四層</a:t>
            </a:r>
          </a:p>
          <a:p>
            <a:pPr lvl="4"/>
            <a:r>
              <a:rPr kumimoji="1" lang="zh-TW" altLang="en-US" dirty="0"/>
              <a:t>第五層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5C02FDF4-5FA2-6549-831E-4596435BDC97}"/>
              </a:ext>
            </a:extLst>
          </p:cNvPr>
          <p:cNvSpPr txBox="1"/>
          <p:nvPr userDrawn="1"/>
        </p:nvSpPr>
        <p:spPr>
          <a:xfrm>
            <a:off x="3846576" y="6308079"/>
            <a:ext cx="44988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b="0" i="0" dirty="0">
                <a:solidFill>
                  <a:schemeClr val="tx1">
                    <a:lumMod val="50000"/>
                    <a:lumOff val="50000"/>
                  </a:schemeClr>
                </a:solidFill>
                <a:ea typeface="Microsoft YaHei Light" panose="020B0502040204020203" pitchFamily="34" charset="-122"/>
              </a:rPr>
              <a:t>創作共用</a:t>
            </a:r>
            <a:r>
              <a:rPr lang="en-US" altLang="zh-TW" sz="1200" b="0" i="0" dirty="0">
                <a:solidFill>
                  <a:schemeClr val="tx1">
                    <a:lumMod val="50000"/>
                    <a:lumOff val="50000"/>
                  </a:schemeClr>
                </a:solidFill>
                <a:ea typeface="Microsoft YaHei Light" panose="020B0502040204020203" pitchFamily="34" charset="-122"/>
              </a:rPr>
              <a:t>-</a:t>
            </a:r>
            <a:r>
              <a:rPr lang="zh-TW" altLang="en-US" sz="1200" b="0" i="0" dirty="0">
                <a:solidFill>
                  <a:schemeClr val="tx1">
                    <a:lumMod val="50000"/>
                    <a:lumOff val="50000"/>
                  </a:schemeClr>
                </a:solidFill>
                <a:ea typeface="Microsoft YaHei Light" panose="020B0502040204020203" pitchFamily="34" charset="-122"/>
              </a:rPr>
              <a:t>姓名   標示</a:t>
            </a:r>
            <a:r>
              <a:rPr lang="en-US" altLang="zh-TW" sz="1200" b="0" i="0" dirty="0">
                <a:solidFill>
                  <a:schemeClr val="tx1">
                    <a:lumMod val="50000"/>
                    <a:lumOff val="50000"/>
                  </a:schemeClr>
                </a:solidFill>
                <a:ea typeface="Microsoft YaHei Light" panose="020B0502040204020203" pitchFamily="34" charset="-122"/>
              </a:rPr>
              <a:t>-</a:t>
            </a:r>
            <a:r>
              <a:rPr lang="zh-TW" altLang="en-US" sz="1200" b="0" i="0" dirty="0">
                <a:solidFill>
                  <a:schemeClr val="tx1">
                    <a:lumMod val="50000"/>
                    <a:lumOff val="50000"/>
                  </a:schemeClr>
                </a:solidFill>
                <a:ea typeface="Microsoft YaHei Light" panose="020B0502040204020203" pitchFamily="34" charset="-122"/>
              </a:rPr>
              <a:t>非商業性</a:t>
            </a:r>
            <a:r>
              <a:rPr lang="en-US" altLang="zh-TW" sz="1200" b="0" i="0" dirty="0">
                <a:solidFill>
                  <a:schemeClr val="tx1">
                    <a:lumMod val="50000"/>
                    <a:lumOff val="50000"/>
                  </a:schemeClr>
                </a:solidFill>
                <a:ea typeface="Microsoft YaHei Light" panose="020B0502040204020203" pitchFamily="34" charset="-122"/>
              </a:rPr>
              <a:t>-</a:t>
            </a:r>
            <a:r>
              <a:rPr lang="zh-TW" altLang="en-US" sz="1200" b="0" i="0" dirty="0">
                <a:solidFill>
                  <a:schemeClr val="tx1">
                    <a:lumMod val="50000"/>
                    <a:lumOff val="50000"/>
                  </a:schemeClr>
                </a:solidFill>
                <a:ea typeface="Microsoft YaHei Light" panose="020B0502040204020203" pitchFamily="34" charset="-122"/>
              </a:rPr>
              <a:t>相同方式分享</a:t>
            </a:r>
            <a:endParaRPr kumimoji="1" lang="zh-TW" altLang="en-US" sz="1200" b="0" i="0" dirty="0">
              <a:solidFill>
                <a:schemeClr val="tx1">
                  <a:lumMod val="50000"/>
                  <a:lumOff val="50000"/>
                </a:schemeClr>
              </a:solidFill>
              <a:ea typeface="Microsoft YaHei Light" panose="020B0502040204020203" pitchFamily="34" charset="-122"/>
            </a:endParaRPr>
          </a:p>
          <a:p>
            <a:pPr algn="ctr"/>
            <a:r>
              <a:rPr kumimoji="1" lang="en-US" altLang="zh-TW" sz="1200" b="0" i="0" dirty="0">
                <a:solidFill>
                  <a:schemeClr val="tx1">
                    <a:lumMod val="50000"/>
                    <a:lumOff val="50000"/>
                  </a:schemeClr>
                </a:solidFill>
                <a:ea typeface="Microsoft YaHei Light" panose="020B0502040204020203" pitchFamily="34" charset="-122"/>
              </a:rPr>
              <a:t>CC-BY-NC-SA</a:t>
            </a:r>
            <a:endParaRPr kumimoji="1" lang="zh-TW" altLang="en-US" sz="1200" b="0" i="0" dirty="0">
              <a:solidFill>
                <a:schemeClr val="tx1">
                  <a:lumMod val="50000"/>
                  <a:lumOff val="50000"/>
                </a:schemeClr>
              </a:solidFill>
              <a:ea typeface="Microsoft YaHei Light" panose="020B0502040204020203" pitchFamily="34" charset="-122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2E801100-9E2E-EA4A-9A67-5343332D3EF0}"/>
              </a:ext>
            </a:extLst>
          </p:cNvPr>
          <p:cNvSpPr txBox="1"/>
          <p:nvPr userDrawn="1"/>
        </p:nvSpPr>
        <p:spPr>
          <a:xfrm>
            <a:off x="629963" y="6424410"/>
            <a:ext cx="22920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b="0" i="0" dirty="0">
                <a:solidFill>
                  <a:schemeClr val="tx1">
                    <a:lumMod val="50000"/>
                    <a:lumOff val="50000"/>
                  </a:schemeClr>
                </a:solidFill>
                <a:ea typeface="Microsoft YaHei Light" panose="020B0502040204020203" pitchFamily="34" charset="-122"/>
              </a:rPr>
              <a:t>中正大學</a:t>
            </a:r>
            <a:r>
              <a:rPr kumimoji="1" lang="zh-TW" altLang="en-US" sz="1200" b="0" i="0" dirty="0">
                <a:solidFill>
                  <a:schemeClr val="tx1">
                    <a:lumMod val="50000"/>
                    <a:lumOff val="50000"/>
                  </a:schemeClr>
                </a:solidFill>
                <a:ea typeface="Microsoft YaHei Light" panose="020B0502040204020203" pitchFamily="34" charset="-122"/>
              </a:rPr>
              <a:t> </a:t>
            </a:r>
            <a:r>
              <a:rPr kumimoji="1" lang="en-US" altLang="zh-TW" sz="1200" b="0" i="0" dirty="0">
                <a:solidFill>
                  <a:schemeClr val="tx1">
                    <a:lumMod val="50000"/>
                    <a:lumOff val="50000"/>
                  </a:schemeClr>
                </a:solidFill>
                <a:ea typeface="Microsoft YaHei Light" panose="020B0502040204020203" pitchFamily="34" charset="-122"/>
              </a:rPr>
              <a:t>– </a:t>
            </a:r>
            <a:r>
              <a:rPr kumimoji="1" lang="zh-CN" altLang="en-US" sz="1200" b="0" i="0" dirty="0">
                <a:solidFill>
                  <a:schemeClr val="tx1">
                    <a:lumMod val="50000"/>
                    <a:lumOff val="50000"/>
                  </a:schemeClr>
                </a:solidFill>
                <a:ea typeface="Microsoft YaHei Light" panose="020B0502040204020203" pitchFamily="34" charset="-122"/>
              </a:rPr>
              <a:t>羅習五</a:t>
            </a:r>
            <a:endParaRPr kumimoji="1" lang="zh-TW" altLang="en-US" sz="1200" b="0" i="0" dirty="0">
              <a:solidFill>
                <a:schemeClr val="tx1">
                  <a:lumMod val="50000"/>
                  <a:lumOff val="50000"/>
                </a:schemeClr>
              </a:solidFill>
              <a:ea typeface="Microsoft YaHei Light" panose="020B0502040204020203" pitchFamily="34" charset="-122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80ED4327-E689-C34A-B8B5-61E7E87F62CB}"/>
              </a:ext>
            </a:extLst>
          </p:cNvPr>
          <p:cNvSpPr txBox="1"/>
          <p:nvPr userDrawn="1"/>
        </p:nvSpPr>
        <p:spPr>
          <a:xfrm>
            <a:off x="9110546" y="6356350"/>
            <a:ext cx="2243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BD542A3-F8C0-B840-81BE-178D77014D2C}" type="slidenum">
              <a:rPr kumimoji="1" lang="zh-TW" altLang="en-US" b="0" i="0" smtClean="0">
                <a:solidFill>
                  <a:schemeClr val="bg2">
                    <a:lumMod val="25000"/>
                  </a:schemeClr>
                </a:solidFill>
                <a:ea typeface="Microsoft YaHei Light" panose="020B0502040204020203" pitchFamily="34" charset="-122"/>
              </a:rPr>
              <a:pPr algn="r"/>
              <a:t>‹#›</a:t>
            </a:fld>
            <a:endParaRPr kumimoji="1" lang="zh-TW" altLang="en-US" b="0" i="0" dirty="0">
              <a:solidFill>
                <a:schemeClr val="bg2">
                  <a:lumMod val="25000"/>
                </a:schemeClr>
              </a:solidFill>
              <a:ea typeface="Microsoft YaHei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697461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Microsoft YaHei Light" panose="020B0502040204020203" pitchFamily="34" charset="-122"/>
          <a:ea typeface="Microsoft YaHei Light" panose="020B0502040204020203" pitchFamily="34" charset="-122"/>
          <a:cs typeface="+mj-cs"/>
        </a:defRPr>
      </a:lvl1pPr>
    </p:titleStyle>
    <p:bodyStyle>
      <a:lvl1pPr marL="457200" indent="-457200" algn="l" defTabSz="914400" rtl="0" eaLnBrk="1" latinLnBrk="0" hangingPunct="1">
        <a:lnSpc>
          <a:spcPct val="90000"/>
        </a:lnSpc>
        <a:spcBef>
          <a:spcPts val="1000"/>
        </a:spcBef>
        <a:buFontTx/>
        <a:buBlip>
          <a:blip r:embed="rId13"/>
        </a:buBlip>
        <a:defRPr sz="2800" b="0" i="0" kern="1200">
          <a:solidFill>
            <a:schemeClr val="accent5">
              <a:lumMod val="50000"/>
            </a:schemeClr>
          </a:solidFill>
          <a:latin typeface="Microsoft YaHei Light" panose="020B0502040204020203" pitchFamily="34" charset="-122"/>
          <a:ea typeface="Microsoft YaHei Light" panose="020B0502040204020203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Tx/>
        <a:buBlip>
          <a:blip r:embed="rId14"/>
        </a:buBlip>
        <a:defRPr sz="2400" b="0" i="0" kern="1200">
          <a:solidFill>
            <a:schemeClr val="accent6">
              <a:lumMod val="50000"/>
            </a:schemeClr>
          </a:solidFill>
          <a:latin typeface="Microsoft YaHei Light" panose="020B0502040204020203" pitchFamily="34" charset="-122"/>
          <a:ea typeface="Microsoft YaHei Light" panose="020B0502040204020203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Tx/>
        <a:buBlip>
          <a:blip r:embed="rId15"/>
        </a:buBlip>
        <a:defRPr sz="2000" b="0" i="0" kern="1200">
          <a:solidFill>
            <a:srgbClr val="7030A0"/>
          </a:solidFill>
          <a:latin typeface="Microsoft YaHei Light" panose="020B0502040204020203" pitchFamily="34" charset="-122"/>
          <a:ea typeface="Microsoft YaHei Light" panose="020B0502040204020203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Tx/>
        <a:buBlip>
          <a:blip r:embed="rId16"/>
        </a:buBlip>
        <a:defRPr sz="1800" b="0" i="0" kern="1200">
          <a:solidFill>
            <a:schemeClr val="accent2">
              <a:lumMod val="50000"/>
            </a:schemeClr>
          </a:solidFill>
          <a:latin typeface="Microsoft YaHei Light" panose="020B0502040204020203" pitchFamily="34" charset="-122"/>
          <a:ea typeface="Microsoft YaHei Light" panose="020B0502040204020203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Microsoft YaHei Light" panose="020B0502040204020203" pitchFamily="34" charset="-122"/>
          <a:ea typeface="Microsoft YaHei Light" panose="020B0502040204020203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vignette.wikia.nocookie.net/plantsvszombies/images/b/bc/Newspaper_Zombie.png/revision/latest?cb=20120311221149" TargetMode="External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210E9AA2-2A2C-EF46-87D0-9C01A2322D2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TW" dirty="0"/>
              <a:t>Process control</a:t>
            </a:r>
            <a:endParaRPr kumimoji="1" lang="zh-TW" altLang="en-US" dirty="0"/>
          </a:p>
        </p:txBody>
      </p:sp>
      <p:sp>
        <p:nvSpPr>
          <p:cNvPr id="5" name="副標題 4">
            <a:extLst>
              <a:ext uri="{FF2B5EF4-FFF2-40B4-BE49-F238E27FC236}">
                <a16:creationId xmlns:a16="http://schemas.microsoft.com/office/drawing/2014/main" id="{1EA7D6F7-B529-604F-9862-DD31289368D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zh-CN" altLang="en-US" dirty="0"/>
              <a:t>中正大學，作業系統實驗室</a:t>
            </a:r>
            <a:endParaRPr kumimoji="1" lang="en-US" altLang="zh-TW" dirty="0"/>
          </a:p>
          <a:p>
            <a:r>
              <a:rPr kumimoji="1" lang="zh-TW" altLang="en-US" dirty="0"/>
              <a:t>羅習五</a:t>
            </a:r>
            <a:r>
              <a:rPr kumimoji="1" lang="zh-Hant" altLang="en-US" dirty="0"/>
              <a:t> 陽春副教授</a:t>
            </a:r>
            <a:endParaRPr kumimoji="1" lang="en-US" altLang="zh-Hant" dirty="0"/>
          </a:p>
          <a:p>
            <a:r>
              <a:rPr kumimoji="1" lang="en-US" altLang="zh-TW" dirty="0" err="1"/>
              <a:t>shiwulo@gmail.com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667558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F29FE6F-6F6C-8F4B-BA8A-DA6BFECB8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E4D6D09-7282-C04D-85D2-5562FB557C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037299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65CF19B-2DEF-574B-BDE2-489961291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591552C-7C7F-FC44-AAE6-20472334A6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534394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302044B-56F4-9C43-9135-B942F727D0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Task</a:t>
            </a:r>
            <a:r>
              <a:rPr kumimoji="1" lang="zh-CN" altLang="en-US" dirty="0"/>
              <a:t>的屬性繼承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C608A4D-87D8-7D4A-BE43-57276CDA38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kumimoji="1" lang="zh-CN" altLang="en-US" dirty="0"/>
              <a:t>繼承分為</a:t>
            </a:r>
            <a:r>
              <a:rPr kumimoji="1" lang="en-US" altLang="zh-CN" dirty="0"/>
              <a:t>『</a:t>
            </a:r>
            <a:r>
              <a:rPr kumimoji="1" lang="zh-CN" altLang="en-US" dirty="0"/>
              <a:t>顯性的</a:t>
            </a:r>
            <a:r>
              <a:rPr kumimoji="1" lang="en-US" altLang="zh-CN" dirty="0"/>
              <a:t>』</a:t>
            </a:r>
            <a:r>
              <a:rPr kumimoji="1" lang="zh-CN" altLang="en-US" dirty="0"/>
              <a:t>與</a:t>
            </a:r>
            <a:r>
              <a:rPr kumimoji="1" lang="en-US" altLang="zh-CN" dirty="0"/>
              <a:t>『</a:t>
            </a:r>
            <a:r>
              <a:rPr kumimoji="1" lang="zh-CN" altLang="en-US" dirty="0"/>
              <a:t>隱性的</a:t>
            </a:r>
            <a:r>
              <a:rPr kumimoji="1" lang="en-US" altLang="zh-CN" dirty="0"/>
              <a:t>』</a:t>
            </a:r>
          </a:p>
          <a:p>
            <a:pPr lvl="1">
              <a:lnSpc>
                <a:spcPct val="150000"/>
              </a:lnSpc>
            </a:pPr>
            <a:r>
              <a:rPr kumimoji="1" lang="zh-CN" altLang="en-US" dirty="0"/>
              <a:t>顯性</a:t>
            </a:r>
            <a:endParaRPr kumimoji="1" lang="en-US" altLang="zh-CN" dirty="0"/>
          </a:p>
          <a:p>
            <a:pPr lvl="1">
              <a:lnSpc>
                <a:spcPct val="150000"/>
              </a:lnSpc>
            </a:pPr>
            <a:r>
              <a:rPr kumimoji="1" lang="zh-CN" altLang="en-US" dirty="0"/>
              <a:t>隱性</a:t>
            </a:r>
            <a:endParaRPr kumimoji="1" lang="en-US" altLang="zh-TW" dirty="0"/>
          </a:p>
          <a:p>
            <a:pPr>
              <a:lnSpc>
                <a:spcPct val="150000"/>
              </a:lnSpc>
            </a:pPr>
            <a:r>
              <a:rPr kumimoji="1" lang="en-US" altLang="zh-TW" dirty="0"/>
              <a:t>fork</a:t>
            </a:r>
            <a:r>
              <a:rPr kumimoji="1" lang="zh-CN" altLang="en-US" dirty="0"/>
              <a:t>下的繼承</a:t>
            </a:r>
            <a:endParaRPr kumimoji="1" lang="en-US" altLang="zh-CN" dirty="0"/>
          </a:p>
          <a:p>
            <a:pPr>
              <a:lnSpc>
                <a:spcPct val="150000"/>
              </a:lnSpc>
            </a:pPr>
            <a:r>
              <a:rPr kumimoji="1" lang="en-US" altLang="zh-TW" dirty="0" err="1"/>
              <a:t>execv</a:t>
            </a:r>
            <a:r>
              <a:rPr kumimoji="1" lang="zh-CN" altLang="en-US" dirty="0"/>
              <a:t>下的繼承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605177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CF47ABC8-C968-E64C-89C5-A05BB36E1E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Program &amp; process</a:t>
            </a:r>
            <a:endParaRPr kumimoji="1" lang="zh-TW" altLang="en-US" dirty="0"/>
          </a:p>
        </p:txBody>
      </p:sp>
      <p:sp>
        <p:nvSpPr>
          <p:cNvPr id="7" name="文字預留位置 6">
            <a:extLst>
              <a:ext uri="{FF2B5EF4-FFF2-40B4-BE49-F238E27FC236}">
                <a16:creationId xmlns:a16="http://schemas.microsoft.com/office/drawing/2014/main" id="{A4DA0D5A-3BC5-0348-86EE-B43DED471A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939357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C17856-806B-7040-A862-0B11FBAA4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proc/</a:t>
            </a:r>
            <a:r>
              <a:rPr kumimoji="1" lang="en-US" altLang="zh-TW" dirty="0" err="1"/>
              <a:t>pid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7BF83AD-BCDD-6447-8DA8-9A3C3EBB5979}"/>
              </a:ext>
            </a:extLst>
          </p:cNvPr>
          <p:cNvSpPr>
            <a:spLocks noGrp="1"/>
          </p:cNvSpPr>
          <p:nvPr>
            <p:ph idx="1"/>
          </p:nvPr>
        </p:nvSpPr>
        <p:spPr/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2000" dirty="0">
                <a:solidFill>
                  <a:srgbClr val="FFFF00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$ls /proc/</a:t>
            </a:r>
          </a:p>
          <a:p>
            <a:pPr marL="0" indent="0">
              <a:buNone/>
            </a:pPr>
            <a:r>
              <a:rPr lang="en-US" altLang="zh-TW" sz="2000" dirty="0" err="1"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dr</a:t>
            </a:r>
            <a:r>
              <a:rPr lang="en-US" altLang="zh-TW" sz="2000" dirty="0"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-</a:t>
            </a:r>
            <a:r>
              <a:rPr lang="en-US" altLang="zh-TW" sz="2000" dirty="0" err="1"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xr</a:t>
            </a:r>
            <a:r>
              <a:rPr lang="en-US" altLang="zh-TW" sz="2000" dirty="0"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-</a:t>
            </a:r>
            <a:r>
              <a:rPr lang="en-US" altLang="zh-TW" sz="2000" dirty="0" err="1"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xr</a:t>
            </a:r>
            <a:r>
              <a:rPr lang="en-US" altLang="zh-TW" sz="2000" dirty="0"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-x   9 root             root                0 May 16 15:09 1</a:t>
            </a:r>
          </a:p>
          <a:p>
            <a:pPr marL="0" indent="0">
              <a:buNone/>
            </a:pPr>
            <a:r>
              <a:rPr lang="en-US" altLang="zh-TW" sz="2000" dirty="0" err="1"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dr</a:t>
            </a:r>
            <a:r>
              <a:rPr lang="en-US" altLang="zh-TW" sz="2000" dirty="0"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-</a:t>
            </a:r>
            <a:r>
              <a:rPr lang="en-US" altLang="zh-TW" sz="2000" dirty="0" err="1"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xr</a:t>
            </a:r>
            <a:r>
              <a:rPr lang="en-US" altLang="zh-TW" sz="2000" dirty="0"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-</a:t>
            </a:r>
            <a:r>
              <a:rPr lang="en-US" altLang="zh-TW" sz="2000" dirty="0" err="1"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xr</a:t>
            </a:r>
            <a:r>
              <a:rPr lang="en-US" altLang="zh-TW" sz="2000" dirty="0"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-x   9 root             root                0 May 16 15:09 10</a:t>
            </a:r>
          </a:p>
          <a:p>
            <a:pPr marL="0" indent="0">
              <a:buNone/>
            </a:pPr>
            <a:r>
              <a:rPr lang="en-US" altLang="zh-TW" sz="2000" dirty="0" err="1"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dr</a:t>
            </a:r>
            <a:r>
              <a:rPr lang="en-US" altLang="zh-TW" sz="2000" dirty="0"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-</a:t>
            </a:r>
            <a:r>
              <a:rPr lang="en-US" altLang="zh-TW" sz="2000" dirty="0" err="1"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xr</a:t>
            </a:r>
            <a:r>
              <a:rPr lang="en-US" altLang="zh-TW" sz="2000" dirty="0"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-</a:t>
            </a:r>
            <a:r>
              <a:rPr lang="en-US" altLang="zh-TW" sz="2000" dirty="0" err="1"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xr</a:t>
            </a:r>
            <a:r>
              <a:rPr lang="en-US" altLang="zh-TW" sz="2000" dirty="0"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-x   9 </a:t>
            </a:r>
            <a:r>
              <a:rPr lang="en-US" altLang="zh-TW" sz="2000" dirty="0" err="1"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gdm</a:t>
            </a:r>
            <a:r>
              <a:rPr lang="en-US" altLang="zh-TW" sz="2000" dirty="0"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              </a:t>
            </a:r>
            <a:r>
              <a:rPr lang="en-US" altLang="zh-TW" sz="2000" dirty="0" err="1"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gdm</a:t>
            </a:r>
            <a:r>
              <a:rPr lang="en-US" altLang="zh-TW" sz="2000" dirty="0"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                 0 May 16 15:09 1005</a:t>
            </a:r>
          </a:p>
          <a:p>
            <a:pPr marL="0" indent="0">
              <a:buNone/>
            </a:pPr>
            <a:r>
              <a:rPr lang="en-US" altLang="zh-TW" sz="2000" dirty="0" err="1"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dr</a:t>
            </a:r>
            <a:r>
              <a:rPr lang="en-US" altLang="zh-TW" sz="2000" dirty="0"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-</a:t>
            </a:r>
            <a:r>
              <a:rPr lang="en-US" altLang="zh-TW" sz="2000" dirty="0" err="1"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xr</a:t>
            </a:r>
            <a:r>
              <a:rPr lang="en-US" altLang="zh-TW" sz="2000" dirty="0"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-</a:t>
            </a:r>
            <a:r>
              <a:rPr lang="en-US" altLang="zh-TW" sz="2000" dirty="0" err="1"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xr</a:t>
            </a:r>
            <a:r>
              <a:rPr lang="en-US" altLang="zh-TW" sz="2000" dirty="0"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-x   9 root             root                0 May 16 15:09 1010</a:t>
            </a:r>
          </a:p>
          <a:p>
            <a:pPr marL="0" indent="0">
              <a:buNone/>
            </a:pPr>
            <a:r>
              <a:rPr kumimoji="1" lang="en-US" altLang="zh-TW" dirty="0">
                <a:ea typeface="Microsoft YaHei Light" panose="020B0502040204020203" pitchFamily="34" charset="-122"/>
              </a:rPr>
              <a:t>...</a:t>
            </a:r>
          </a:p>
          <a:p>
            <a:pPr marL="0" indent="0">
              <a:buNone/>
            </a:pPr>
            <a:endParaRPr kumimoji="1" lang="zh-TW" altLang="en-US" dirty="0">
              <a:ea typeface="Microsoft YaHei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626341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A73592E-A262-6C46-8724-EC7D67FCF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proc/</a:t>
            </a:r>
            <a:r>
              <a:rPr kumimoji="1" lang="en-US" altLang="zh-TW" dirty="0" err="1"/>
              <a:t>pid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8C47832-BA1D-964C-9AF2-6076FC9CE504}"/>
              </a:ext>
            </a:extLst>
          </p:cNvPr>
          <p:cNvSpPr>
            <a:spLocks noGrp="1"/>
          </p:cNvSpPr>
          <p:nvPr>
            <p:ph idx="1"/>
          </p:nvPr>
        </p:nvSpPr>
        <p:spPr/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2000" dirty="0">
                <a:solidFill>
                  <a:srgbClr val="FFFF00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$cd /proc/1</a:t>
            </a:r>
          </a:p>
          <a:p>
            <a:pPr marL="0" indent="0">
              <a:buNone/>
            </a:pPr>
            <a:r>
              <a:rPr lang="en-US" altLang="zh-TW" sz="2000" dirty="0"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$</a:t>
            </a:r>
            <a:r>
              <a:rPr lang="en-US" altLang="zh-TW" sz="2000" dirty="0" err="1"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sudo</a:t>
            </a:r>
            <a:r>
              <a:rPr lang="en-US" altLang="zh-TW" sz="2000" dirty="0"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 ls -</a:t>
            </a:r>
            <a:r>
              <a:rPr lang="en-US" altLang="zh-TW" sz="2000" dirty="0" err="1"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alh</a:t>
            </a:r>
            <a:endParaRPr lang="en-US" altLang="zh-TW" sz="2000" dirty="0">
              <a:latin typeface="Consolas" panose="020B0609020204030204" pitchFamily="49" charset="0"/>
              <a:ea typeface="Microsoft YaHei Light" panose="020B0502040204020203" pitchFamily="34" charset="-122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sz="2000" dirty="0"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-r--r--r--   1 root root 0 May 16 15:09 </a:t>
            </a:r>
            <a:r>
              <a:rPr lang="en-US" altLang="zh-TW" sz="2000" dirty="0" err="1"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cmdline</a:t>
            </a:r>
            <a:endParaRPr lang="en-US" altLang="zh-TW" sz="2000" dirty="0">
              <a:latin typeface="Consolas" panose="020B0609020204030204" pitchFamily="49" charset="0"/>
              <a:ea typeface="Microsoft YaHei Light" panose="020B0502040204020203" pitchFamily="34" charset="-122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sz="2000" dirty="0"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-</a:t>
            </a:r>
            <a:r>
              <a:rPr lang="en-US" altLang="zh-TW" sz="2000" dirty="0" err="1"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rw</a:t>
            </a:r>
            <a:r>
              <a:rPr lang="en-US" altLang="zh-TW" sz="2000" dirty="0"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-r--r--   1 root root 0 May 16 15:09 </a:t>
            </a:r>
            <a:r>
              <a:rPr lang="en-US" altLang="zh-TW" sz="2000" dirty="0" err="1"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comm</a:t>
            </a:r>
            <a:endParaRPr lang="en-US" altLang="zh-TW" sz="2000" dirty="0">
              <a:latin typeface="Consolas" panose="020B0609020204030204" pitchFamily="49" charset="0"/>
              <a:ea typeface="Microsoft YaHei Light" panose="020B0502040204020203" pitchFamily="34" charset="-122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sz="2000" dirty="0"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-</a:t>
            </a:r>
            <a:r>
              <a:rPr lang="en-US" altLang="zh-TW" sz="2000" dirty="0" err="1"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rw</a:t>
            </a:r>
            <a:r>
              <a:rPr lang="en-US" altLang="zh-TW" sz="2000" dirty="0"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-r--r--   1 root root 0 May 16 15:10 </a:t>
            </a:r>
            <a:r>
              <a:rPr lang="en-US" altLang="zh-TW" sz="2000" dirty="0" err="1"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coredump_filter</a:t>
            </a:r>
            <a:endParaRPr lang="en-US" altLang="zh-TW" sz="2000" dirty="0">
              <a:latin typeface="Consolas" panose="020B0609020204030204" pitchFamily="49" charset="0"/>
              <a:ea typeface="Microsoft YaHei Light" panose="020B0502040204020203" pitchFamily="34" charset="-122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sz="2000" dirty="0"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-r--r--r--   1 root root 0 May 16 15:10 </a:t>
            </a:r>
            <a:r>
              <a:rPr lang="en-US" altLang="zh-TW" sz="2000" dirty="0" err="1"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cpuset</a:t>
            </a:r>
            <a:endParaRPr lang="en-US" altLang="zh-TW" sz="2000" dirty="0">
              <a:latin typeface="Consolas" panose="020B0609020204030204" pitchFamily="49" charset="0"/>
              <a:ea typeface="Microsoft YaHei Light" panose="020B0502040204020203" pitchFamily="34" charset="-122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sz="2000" dirty="0" err="1"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lrwxrwxrwx</a:t>
            </a:r>
            <a:r>
              <a:rPr lang="en-US" altLang="zh-TW" sz="2000" dirty="0"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   1 root root 0 May 16 15:10 </a:t>
            </a:r>
            <a:r>
              <a:rPr lang="en-US" altLang="zh-TW" sz="2000" dirty="0" err="1">
                <a:solidFill>
                  <a:srgbClr val="FFFF00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cwd</a:t>
            </a:r>
            <a:r>
              <a:rPr lang="en-US" altLang="zh-TW" sz="2000" dirty="0">
                <a:solidFill>
                  <a:srgbClr val="FFFF00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 -&gt; /</a:t>
            </a:r>
          </a:p>
          <a:p>
            <a:pPr marL="0" indent="0">
              <a:buNone/>
            </a:pPr>
            <a:r>
              <a:rPr lang="en-US" altLang="zh-TW" sz="2000" dirty="0"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-r--------   1 root root 0 May 16 15:09 environ</a:t>
            </a:r>
          </a:p>
          <a:p>
            <a:pPr marL="0" indent="0">
              <a:buNone/>
            </a:pPr>
            <a:r>
              <a:rPr lang="en-US" altLang="zh-TW" sz="2000" dirty="0" err="1"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lrwxrwxrwx</a:t>
            </a:r>
            <a:r>
              <a:rPr lang="en-US" altLang="zh-TW" sz="2000" dirty="0"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   1 root root 0 May 16 15:09 </a:t>
            </a:r>
            <a:r>
              <a:rPr lang="en-US" altLang="zh-TW" sz="2000" dirty="0">
                <a:solidFill>
                  <a:srgbClr val="FFFF00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exe -&gt; /lib/</a:t>
            </a:r>
            <a:r>
              <a:rPr lang="en-US" altLang="zh-TW" sz="2000" dirty="0" err="1">
                <a:solidFill>
                  <a:srgbClr val="FFFF00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systemd</a:t>
            </a:r>
            <a:r>
              <a:rPr lang="en-US" altLang="zh-TW" sz="2000" dirty="0">
                <a:solidFill>
                  <a:srgbClr val="FFFF00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/</a:t>
            </a:r>
            <a:r>
              <a:rPr lang="en-US" altLang="zh-TW" sz="2000" dirty="0" err="1">
                <a:solidFill>
                  <a:srgbClr val="FFFF00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systemd</a:t>
            </a:r>
            <a:endParaRPr lang="en-US" altLang="zh-TW" sz="2000" dirty="0">
              <a:solidFill>
                <a:srgbClr val="FFFF00"/>
              </a:solidFill>
              <a:latin typeface="Consolas" panose="020B0609020204030204" pitchFamily="49" charset="0"/>
              <a:ea typeface="Microsoft YaHei Light" panose="020B0502040204020203" pitchFamily="34" charset="-122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18019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5CFCD8A-81C1-1540-AEC8-E1CDBB4FF4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/proc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75F4AF4-8869-9B45-80A7-DE7E8AA1BF50}"/>
              </a:ext>
            </a:extLst>
          </p:cNvPr>
          <p:cNvSpPr>
            <a:spLocks noGrp="1"/>
          </p:cNvSpPr>
          <p:nvPr>
            <p:ph idx="1"/>
          </p:nvPr>
        </p:nvSpPr>
        <p:spPr/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zh-TW" sz="2000" dirty="0">
                <a:solidFill>
                  <a:srgbClr val="FFFF00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$less /proc/</a:t>
            </a:r>
            <a:r>
              <a:rPr kumimoji="1" lang="en-US" altLang="zh-TW" sz="2000" dirty="0" err="1">
                <a:solidFill>
                  <a:srgbClr val="FFFF00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cpuinfo</a:t>
            </a:r>
            <a:endParaRPr kumimoji="1" lang="en-US" altLang="zh-TW" sz="2000" dirty="0">
              <a:solidFill>
                <a:srgbClr val="FFFF00"/>
              </a:solidFill>
              <a:latin typeface="Consolas" panose="020B0609020204030204" pitchFamily="49" charset="0"/>
              <a:ea typeface="Microsoft YaHei Light" panose="020B0502040204020203" pitchFamily="34" charset="-122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sz="2000" dirty="0"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processor       : 0</a:t>
            </a:r>
          </a:p>
          <a:p>
            <a:pPr marL="0" indent="0">
              <a:buNone/>
            </a:pPr>
            <a:r>
              <a:rPr lang="en-US" altLang="zh-TW" sz="2000" dirty="0" err="1"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vendor_id</a:t>
            </a:r>
            <a:r>
              <a:rPr lang="en-US" altLang="zh-TW" sz="2000" dirty="0"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       : </a:t>
            </a:r>
            <a:r>
              <a:rPr lang="en-US" altLang="zh-TW" sz="2000" dirty="0" err="1"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GenuineIntel</a:t>
            </a:r>
            <a:endParaRPr lang="en-US" altLang="zh-TW" sz="2000" dirty="0">
              <a:latin typeface="Consolas" panose="020B0609020204030204" pitchFamily="49" charset="0"/>
              <a:ea typeface="Microsoft YaHei Light" panose="020B0502040204020203" pitchFamily="34" charset="-122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sz="2000" dirty="0" err="1"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cpu</a:t>
            </a:r>
            <a:r>
              <a:rPr lang="en-US" altLang="zh-TW" sz="2000" dirty="0"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 family      : 6</a:t>
            </a:r>
          </a:p>
          <a:p>
            <a:pPr marL="0" indent="0">
              <a:buNone/>
            </a:pPr>
            <a:r>
              <a:rPr lang="en-US" altLang="zh-TW" sz="2000" dirty="0"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model           : 94</a:t>
            </a:r>
          </a:p>
          <a:p>
            <a:pPr marL="0" indent="0">
              <a:buNone/>
            </a:pPr>
            <a:r>
              <a:rPr lang="en-US" altLang="zh-TW" sz="2000" dirty="0"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model name      : Intel(R) Core(TM) i7-6770HQ CPU @ 2.60GHz</a:t>
            </a:r>
          </a:p>
          <a:p>
            <a:pPr marL="0" indent="0">
              <a:buNone/>
            </a:pPr>
            <a:r>
              <a:rPr lang="en-US" altLang="zh-TW" sz="2000" dirty="0"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stepping        : 3</a:t>
            </a:r>
          </a:p>
          <a:p>
            <a:pPr marL="0" indent="0">
              <a:buNone/>
            </a:pPr>
            <a:r>
              <a:rPr lang="en-US" altLang="zh-TW" sz="2000" dirty="0"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microcode       : 0x8a</a:t>
            </a:r>
          </a:p>
          <a:p>
            <a:pPr marL="0" indent="0">
              <a:buNone/>
            </a:pPr>
            <a:r>
              <a:rPr lang="en-US" altLang="zh-TW" sz="2000" dirty="0" err="1"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cpu</a:t>
            </a:r>
            <a:r>
              <a:rPr lang="en-US" altLang="zh-TW" sz="2000" dirty="0"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 MHz         : 934.251</a:t>
            </a:r>
          </a:p>
          <a:p>
            <a:pPr marL="0" indent="0">
              <a:buNone/>
            </a:pPr>
            <a:r>
              <a:rPr lang="en-US" altLang="zh-TW" sz="2000" dirty="0"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cache size      : 6144 KB</a:t>
            </a:r>
          </a:p>
        </p:txBody>
      </p:sp>
    </p:spTree>
    <p:extLst>
      <p:ext uri="{BB962C8B-B14F-4D97-AF65-F5344CB8AC3E}">
        <p14:creationId xmlns:p14="http://schemas.microsoft.com/office/powerpoint/2010/main" val="40123581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FDE45E7-D6BD-3542-9BD8-DE122E4063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/proc/</a:t>
            </a:r>
            <a:r>
              <a:rPr kumimoji="1" lang="en-US" altLang="zh-TW" dirty="0" err="1"/>
              <a:t>irq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F478808-441A-5B41-AB36-B61D681873A3}"/>
              </a:ext>
            </a:extLst>
          </p:cNvPr>
          <p:cNvSpPr>
            <a:spLocks noGrp="1"/>
          </p:cNvSpPr>
          <p:nvPr>
            <p:ph idx="1"/>
          </p:nvPr>
        </p:nvSpPr>
        <p:spPr/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TW" sz="1050" dirty="0">
                <a:solidFill>
                  <a:srgbClr val="FFFF00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/proc$ less interrupts</a:t>
            </a:r>
          </a:p>
          <a:p>
            <a:pPr marL="0" indent="0">
              <a:buNone/>
            </a:pPr>
            <a:r>
              <a:rPr lang="en-US" altLang="zh-TW" sz="1050" dirty="0"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            CPU0       CPU1       CPU2       CPU3       CPU4       CPU5       CPU6       CPU7       </a:t>
            </a:r>
          </a:p>
          <a:p>
            <a:pPr marL="0" indent="0">
              <a:buNone/>
            </a:pPr>
            <a:r>
              <a:rPr lang="en-US" altLang="zh-TW" sz="1050" dirty="0"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   0:         39          0          0          0          0          0          0          0  IR-IO-APIC    2-edge      timer</a:t>
            </a:r>
          </a:p>
          <a:p>
            <a:pPr marL="0" indent="0">
              <a:buNone/>
            </a:pPr>
            <a:r>
              <a:rPr lang="en-US" altLang="zh-TW" sz="1050" dirty="0"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   3:          0          0          0          0          0          0          0          0  IR-IO-APIC    3-edge      </a:t>
            </a:r>
            <a:r>
              <a:rPr lang="en-US" altLang="zh-TW" sz="1050" dirty="0" err="1"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nuvoton-cir</a:t>
            </a:r>
            <a:endParaRPr lang="en-US" altLang="zh-TW" sz="1050" dirty="0">
              <a:latin typeface="Consolas" panose="020B0609020204030204" pitchFamily="49" charset="0"/>
              <a:ea typeface="Microsoft YaHei Light" panose="020B0502040204020203" pitchFamily="34" charset="-122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sz="1050" dirty="0"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   8:          0          0          0          1          0          0          0          0  IR-IO-APIC    8-edge      rtc0</a:t>
            </a:r>
          </a:p>
          <a:p>
            <a:pPr marL="0" indent="0">
              <a:buNone/>
            </a:pPr>
            <a:r>
              <a:rPr lang="en-US" altLang="zh-TW" sz="1050" dirty="0"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   9:          0          5          0          0          0          0          0          0  IR-IO-APIC    9-fasteoi   </a:t>
            </a:r>
            <a:r>
              <a:rPr lang="en-US" altLang="zh-TW" sz="1050" dirty="0" err="1"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acpi</a:t>
            </a:r>
            <a:endParaRPr lang="en-US" altLang="zh-TW" sz="1050" dirty="0">
              <a:latin typeface="Consolas" panose="020B0609020204030204" pitchFamily="49" charset="0"/>
              <a:ea typeface="Microsoft YaHei Light" panose="020B0502040204020203" pitchFamily="34" charset="-122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sz="1050" dirty="0"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  17:          0          0          0          0          0          0          0          0  IR-IO-APIC   17-fasteoi   mmc0</a:t>
            </a:r>
          </a:p>
          <a:p>
            <a:pPr marL="0" indent="0">
              <a:buNone/>
            </a:pPr>
            <a:r>
              <a:rPr lang="en-US" altLang="zh-TW" sz="1050" dirty="0"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 120:          0          0          0          0          0          0          0          0  DMAR-MSI    0-edge      dmar0</a:t>
            </a:r>
          </a:p>
          <a:p>
            <a:pPr marL="0" indent="0">
              <a:buNone/>
            </a:pPr>
            <a:r>
              <a:rPr lang="en-US" altLang="zh-TW" sz="1050" dirty="0"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 121:          0          0          0          0          0          0          0          0  DMAR-MSI    1-edge      dmar1</a:t>
            </a:r>
          </a:p>
          <a:p>
            <a:pPr marL="0" indent="0">
              <a:buNone/>
            </a:pPr>
            <a:r>
              <a:rPr lang="en-US" altLang="zh-TW" sz="1050" dirty="0"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 122:          0          0        653          0          0       2698          0          0  IR-PCI-MSI 327680-edge      </a:t>
            </a:r>
            <a:r>
              <a:rPr lang="en-US" altLang="zh-TW" sz="1050" dirty="0" err="1"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xhci_hcd</a:t>
            </a:r>
            <a:endParaRPr lang="en-US" altLang="zh-TW" sz="1050" dirty="0">
              <a:latin typeface="Consolas" panose="020B0609020204030204" pitchFamily="49" charset="0"/>
              <a:ea typeface="Microsoft YaHei Light" panose="020B0502040204020203" pitchFamily="34" charset="-122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sz="1050" dirty="0"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 123:          0          0          0          0     184113          0          0          0  IR-PCI-MSI 376832-edge      </a:t>
            </a:r>
            <a:r>
              <a:rPr lang="en-US" altLang="zh-TW" sz="1050" dirty="0" err="1"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ahci</a:t>
            </a:r>
            <a:r>
              <a:rPr lang="en-US" altLang="zh-TW" sz="1050" dirty="0"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[0000:00:17.0]</a:t>
            </a:r>
          </a:p>
          <a:p>
            <a:pPr marL="0" indent="0">
              <a:buNone/>
            </a:pPr>
            <a:r>
              <a:rPr lang="en-US" altLang="zh-TW" sz="1050" dirty="0"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 124:          0          0          0          0          0      43161        427          0  IR-PCI-MSI 520192-edge      eno1</a:t>
            </a:r>
          </a:p>
          <a:p>
            <a:pPr marL="0" indent="0">
              <a:buNone/>
            </a:pPr>
            <a:endParaRPr kumimoji="1" lang="en-US" altLang="zh-TW" sz="1050" dirty="0">
              <a:latin typeface="Consolas" panose="020B0609020204030204" pitchFamily="49" charset="0"/>
              <a:ea typeface="Microsoft YaHei Light" panose="020B0502040204020203" pitchFamily="34" charset="-122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63200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D70513E5-2869-4946-AA70-23405E258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fork</a:t>
            </a:r>
            <a:endParaRPr kumimoji="1" lang="zh-TW" altLang="en-US" dirty="0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B60CBE20-87EA-C44A-84DB-2955171FD2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3075" name="Picture 3" descr="File:Twins.png">
            <a:extLst>
              <a:ext uri="{FF2B5EF4-FFF2-40B4-BE49-F238E27FC236}">
                <a16:creationId xmlns:a16="http://schemas.microsoft.com/office/drawing/2014/main" id="{159DF15C-41FA-454E-8A2B-EA1116C74D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8000" y="2616200"/>
            <a:ext cx="4572000" cy="424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7309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5A5DCEC6-FB40-924F-93DB-68C3825D7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fork()</a:t>
            </a:r>
            <a:endParaRPr kumimoji="1"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2ED29CCA-C6BC-4D49-A573-3160F26A5D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000" dirty="0">
                <a:solidFill>
                  <a:srgbClr val="78492A"/>
                </a:solidFill>
                <a:latin typeface="Menlo" panose="020B0609030804020204" pitchFamily="49" charset="0"/>
              </a:rPr>
              <a:t>#include </a:t>
            </a:r>
            <a:r>
              <a:rPr lang="en-US" altLang="zh-TW" sz="2000" dirty="0">
                <a:solidFill>
                  <a:srgbClr val="D12F1B"/>
                </a:solidFill>
                <a:latin typeface="Menlo" panose="020B0609030804020204" pitchFamily="49" charset="0"/>
              </a:rPr>
              <a:t>&lt;</a:t>
            </a:r>
            <a:r>
              <a:rPr lang="en-US" altLang="zh-TW" sz="2000" dirty="0" err="1">
                <a:solidFill>
                  <a:srgbClr val="D12F1B"/>
                </a:solidFill>
                <a:latin typeface="Menlo" panose="020B0609030804020204" pitchFamily="49" charset="0"/>
              </a:rPr>
              <a:t>unistd.h</a:t>
            </a:r>
            <a:r>
              <a:rPr lang="en-US" altLang="zh-TW" sz="2000" dirty="0">
                <a:solidFill>
                  <a:srgbClr val="D12F1B"/>
                </a:solidFill>
                <a:latin typeface="Menlo" panose="020B0609030804020204" pitchFamily="49" charset="0"/>
              </a:rPr>
              <a:t>&gt;</a:t>
            </a:r>
          </a:p>
          <a:p>
            <a:r>
              <a:rPr lang="en-US" altLang="zh-TW" sz="2000" dirty="0" err="1">
                <a:solidFill>
                  <a:srgbClr val="000000"/>
                </a:solidFill>
                <a:latin typeface="Menlo" panose="020B0609030804020204" pitchFamily="49" charset="0"/>
              </a:rPr>
              <a:t>pid_t</a:t>
            </a:r>
            <a:r>
              <a:rPr lang="en-US" altLang="zh-TW" sz="2000" dirty="0">
                <a:solidFill>
                  <a:srgbClr val="000000"/>
                </a:solidFill>
                <a:latin typeface="Menlo" panose="020B0609030804020204" pitchFamily="49" charset="0"/>
              </a:rPr>
              <a:t> fork(</a:t>
            </a:r>
            <a:r>
              <a:rPr lang="en-US" altLang="zh-TW" sz="2000" dirty="0">
                <a:solidFill>
                  <a:srgbClr val="BA2DA2"/>
                </a:solidFill>
                <a:latin typeface="Menlo" panose="020B0609030804020204" pitchFamily="49" charset="0"/>
              </a:rPr>
              <a:t>void</a:t>
            </a:r>
            <a:r>
              <a:rPr lang="en-US" altLang="zh-TW" sz="2000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</a:p>
          <a:p>
            <a:pPr algn="just">
              <a:spcBef>
                <a:spcPts val="500"/>
              </a:spcBef>
            </a:pPr>
            <a:endParaRPr lang="en-US" altLang="zh-TW" sz="2000" dirty="0">
              <a:cs typeface="Verdana" panose="020B0604030504040204" pitchFamily="34" charset="0"/>
            </a:endParaRPr>
          </a:p>
          <a:p>
            <a:pPr algn="just">
              <a:spcBef>
                <a:spcPts val="500"/>
              </a:spcBef>
            </a:pPr>
            <a:r>
              <a:rPr lang="en-US" altLang="zh-TW" sz="2000" dirty="0">
                <a:cs typeface="Verdana" panose="020B0604030504040204" pitchFamily="34" charset="0"/>
              </a:rPr>
              <a:t>POSIX</a:t>
            </a:r>
            <a:r>
              <a:rPr lang="zh-TW" altLang="en-US" sz="2000" dirty="0"/>
              <a:t> 作業系統的標準中，新的程序均需藉由呼叫</a:t>
            </a:r>
            <a:r>
              <a:rPr lang="en-US" altLang="zh-TW" sz="2000" dirty="0">
                <a:cs typeface="Verdana" panose="020B0604030504040204" pitchFamily="34" charset="0"/>
              </a:rPr>
              <a:t>fork()</a:t>
            </a:r>
            <a:r>
              <a:rPr lang="zh-TW" altLang="en-US" sz="2000" dirty="0"/>
              <a:t>函數而產生</a:t>
            </a:r>
            <a:endParaRPr lang="en-US" altLang="zh-TW" sz="2000" dirty="0"/>
          </a:p>
          <a:p>
            <a:pPr lvl="1" algn="just"/>
            <a:r>
              <a:rPr lang="zh-TW" altLang="en-US" sz="1800" dirty="0"/>
              <a:t>父程序</a:t>
            </a:r>
            <a:r>
              <a:rPr lang="en-US" altLang="zh-TW" sz="1800" dirty="0">
                <a:cs typeface="Verdana" panose="020B0604030504040204" pitchFamily="34" charset="0"/>
              </a:rPr>
              <a:t>(parent process)</a:t>
            </a:r>
            <a:r>
              <a:rPr lang="zh-TW" altLang="en-US" sz="1800" dirty="0"/>
              <a:t>：呼叫</a:t>
            </a:r>
            <a:r>
              <a:rPr lang="en-US" altLang="zh-TW" sz="1800" dirty="0">
                <a:cs typeface="Verdana" panose="020B0604030504040204" pitchFamily="34" charset="0"/>
              </a:rPr>
              <a:t>fork()</a:t>
            </a:r>
            <a:r>
              <a:rPr lang="zh-TW" altLang="en-US" sz="1800" dirty="0"/>
              <a:t>函數的程序。</a:t>
            </a:r>
            <a:endParaRPr lang="en-US" altLang="zh-TW" sz="1800" dirty="0"/>
          </a:p>
          <a:p>
            <a:pPr lvl="1" algn="just"/>
            <a:r>
              <a:rPr lang="zh-TW" altLang="en-US" sz="1800" dirty="0"/>
              <a:t>子程序</a:t>
            </a:r>
            <a:r>
              <a:rPr lang="en-US" altLang="zh-TW" sz="1800" dirty="0">
                <a:cs typeface="Verdana" panose="020B0604030504040204" pitchFamily="34" charset="0"/>
              </a:rPr>
              <a:t>(child process)</a:t>
            </a:r>
            <a:r>
              <a:rPr lang="zh-TW" altLang="en-US" sz="1800" dirty="0"/>
              <a:t>：</a:t>
            </a:r>
            <a:r>
              <a:rPr lang="en-US" altLang="zh-TW" sz="1800" dirty="0">
                <a:cs typeface="Verdana" panose="020B0604030504040204" pitchFamily="34" charset="0"/>
              </a:rPr>
              <a:t>fork()</a:t>
            </a:r>
            <a:r>
              <a:rPr lang="zh-TW" altLang="en-US" sz="1800" dirty="0"/>
              <a:t>回傳後，新產生的程序。</a:t>
            </a:r>
            <a:endParaRPr lang="en-US" altLang="zh-TW" sz="1800" dirty="0"/>
          </a:p>
          <a:p>
            <a:pPr algn="just"/>
            <a:r>
              <a:rPr lang="zh-CN" altLang="en-US" sz="2200" dirty="0"/>
              <a:t>回傳值：</a:t>
            </a:r>
            <a:endParaRPr lang="en-US" altLang="zh-CN" sz="2200" dirty="0"/>
          </a:p>
          <a:p>
            <a:pPr lvl="1" algn="just"/>
            <a:r>
              <a:rPr lang="en-US" altLang="zh-TW" sz="1800" dirty="0"/>
              <a:t>Parent</a:t>
            </a:r>
            <a:r>
              <a:rPr lang="zh-CN" altLang="en-US" sz="1800" dirty="0"/>
              <a:t>：</a:t>
            </a:r>
            <a:r>
              <a:rPr lang="en-US" altLang="zh-CN" sz="1800" dirty="0"/>
              <a:t>child’s </a:t>
            </a:r>
            <a:r>
              <a:rPr lang="en-US" altLang="zh-CN" sz="1800" dirty="0" err="1"/>
              <a:t>pid</a:t>
            </a:r>
            <a:endParaRPr lang="en-US" altLang="zh-CN" sz="1800" dirty="0"/>
          </a:p>
          <a:p>
            <a:pPr lvl="1" algn="just"/>
            <a:r>
              <a:rPr lang="en-US" altLang="zh-TW" sz="1800" dirty="0"/>
              <a:t>Child</a:t>
            </a:r>
            <a:r>
              <a:rPr lang="zh-TW" altLang="en-US" sz="1800" dirty="0"/>
              <a:t>：</a:t>
            </a:r>
            <a:r>
              <a:rPr lang="en-US" altLang="zh-TW" sz="1800" dirty="0"/>
              <a:t>0</a:t>
            </a:r>
          </a:p>
          <a:p>
            <a:pPr lvl="1" algn="just"/>
            <a:r>
              <a:rPr lang="zh-CN" altLang="en-US" sz="1800" dirty="0"/>
              <a:t>失敗：</a:t>
            </a:r>
            <a:r>
              <a:rPr lang="en-US" altLang="zh-CN" sz="1800" dirty="0"/>
              <a:t>-1</a:t>
            </a:r>
            <a:endParaRPr lang="en-US" altLang="zh-TW" sz="1800" dirty="0"/>
          </a:p>
          <a:p>
            <a:pPr algn="just">
              <a:spcBef>
                <a:spcPts val="500"/>
              </a:spcBef>
            </a:pPr>
            <a:r>
              <a:rPr lang="en-US" altLang="zh-TW" sz="2000" dirty="0">
                <a:cs typeface="Verdana" panose="020B0604030504040204" pitchFamily="34" charset="0"/>
              </a:rPr>
              <a:t>fork()</a:t>
            </a:r>
            <a:r>
              <a:rPr lang="zh-TW" altLang="en-US" sz="2000" dirty="0"/>
              <a:t>功用</a:t>
            </a:r>
            <a:endParaRPr lang="en-US" altLang="zh-TW" sz="2000" dirty="0"/>
          </a:p>
          <a:p>
            <a:pPr lvl="1" algn="just"/>
            <a:r>
              <a:rPr lang="zh-TW" altLang="en-US" sz="1400" dirty="0">
                <a:solidFill>
                  <a:srgbClr val="FF0000"/>
                </a:solidFill>
              </a:rPr>
              <a:t>分工合作</a:t>
            </a:r>
            <a:r>
              <a:rPr lang="zh-TW" altLang="en-US" sz="1400" dirty="0"/>
              <a:t>：父程序與一個以上的子程序，共同分工合作完成任務。</a:t>
            </a:r>
            <a:endParaRPr lang="en-US" altLang="zh-TW" sz="1400" dirty="0"/>
          </a:p>
          <a:p>
            <a:pPr lvl="1" algn="just"/>
            <a:r>
              <a:rPr lang="zh-TW" altLang="en-US" sz="1400" dirty="0">
                <a:solidFill>
                  <a:srgbClr val="FF0000"/>
                </a:solidFill>
              </a:rPr>
              <a:t>執行新程式</a:t>
            </a:r>
            <a:r>
              <a:rPr lang="zh-TW" altLang="en-US" sz="1400" dirty="0"/>
              <a:t>：由子程序執行新的程式，父程序可選擇等待或不等子程序完成執行程式。</a:t>
            </a:r>
            <a:endParaRPr lang="en-US" altLang="zh-TW" sz="1400" dirty="0"/>
          </a:p>
        </p:txBody>
      </p:sp>
    </p:spTree>
    <p:extLst>
      <p:ext uri="{BB962C8B-B14F-4D97-AF65-F5344CB8AC3E}">
        <p14:creationId xmlns:p14="http://schemas.microsoft.com/office/powerpoint/2010/main" val="18599177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81C8C44-7252-6F47-AAC9-A38DA50AC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這章節的重點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5E5E03A-5BB8-744F-A0C2-D49AEDDAA2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 fontScale="70000" lnSpcReduction="20000"/>
          </a:bodyPr>
          <a:lstStyle/>
          <a:p>
            <a:pPr>
              <a:lnSpc>
                <a:spcPct val="150000"/>
              </a:lnSpc>
            </a:pPr>
            <a:r>
              <a:rPr kumimoji="1" lang="en-US" altLang="zh-TW" sz="3600" dirty="0"/>
              <a:t>fork() &amp; wait()</a:t>
            </a:r>
          </a:p>
          <a:p>
            <a:pPr lvl="1">
              <a:lnSpc>
                <a:spcPct val="150000"/>
              </a:lnSpc>
            </a:pPr>
            <a:r>
              <a:rPr kumimoji="1" lang="en-US" altLang="zh-TW" sz="3200" dirty="0"/>
              <a:t>fork()</a:t>
            </a:r>
            <a:r>
              <a:rPr kumimoji="1" lang="zh-TW" altLang="en-US" sz="3200" dirty="0"/>
              <a:t>可以理解為「作業系統完全</a:t>
            </a:r>
            <a:r>
              <a:rPr kumimoji="1" lang="zh-TW" altLang="en-US" sz="3200" dirty="0">
                <a:solidFill>
                  <a:srgbClr val="FF0000"/>
                </a:solidFill>
              </a:rPr>
              <a:t>複製</a:t>
            </a:r>
            <a:r>
              <a:rPr kumimoji="1" lang="zh-TW" altLang="en-US" sz="3200" dirty="0"/>
              <a:t>一份</a:t>
            </a:r>
            <a:r>
              <a:rPr kumimoji="1" lang="en-US" altLang="zh-TW" sz="3200" dirty="0"/>
              <a:t>『process』</a:t>
            </a:r>
            <a:r>
              <a:rPr kumimoji="1" lang="zh-TW" altLang="en-US" sz="3200" dirty="0"/>
              <a:t>」，幾乎都繼承</a:t>
            </a:r>
            <a:endParaRPr kumimoji="1" lang="en-US" altLang="zh-TW" sz="3200" dirty="0"/>
          </a:p>
          <a:p>
            <a:pPr lvl="1">
              <a:lnSpc>
                <a:spcPct val="150000"/>
              </a:lnSpc>
            </a:pPr>
            <a:r>
              <a:rPr kumimoji="1" lang="en-US" altLang="zh-TW" sz="3200" dirty="0"/>
              <a:t>wait()</a:t>
            </a:r>
            <a:r>
              <a:rPr kumimoji="1" lang="zh-TW" altLang="en-US" sz="3200" dirty="0"/>
              <a:t>除了等待</a:t>
            </a:r>
            <a:r>
              <a:rPr kumimoji="1" lang="en-US" altLang="zh-TW" sz="3200" dirty="0"/>
              <a:t>child</a:t>
            </a:r>
            <a:r>
              <a:rPr kumimoji="1" lang="zh-TW" altLang="en-US" sz="3200" dirty="0"/>
              <a:t>之意，還可以知道</a:t>
            </a:r>
            <a:r>
              <a:rPr kumimoji="1" lang="en-US" altLang="zh-TW" sz="3200" dirty="0"/>
              <a:t>child</a:t>
            </a:r>
            <a:r>
              <a:rPr kumimoji="1" lang="zh-TW" altLang="en-US" sz="3200" dirty="0"/>
              <a:t>的「死法」</a:t>
            </a:r>
            <a:endParaRPr kumimoji="1" lang="en-US" altLang="zh-TW" sz="3200" dirty="0"/>
          </a:p>
          <a:p>
            <a:pPr>
              <a:lnSpc>
                <a:spcPct val="150000"/>
              </a:lnSpc>
            </a:pPr>
            <a:r>
              <a:rPr kumimoji="1" lang="en-US" altLang="zh-TW" sz="3600" dirty="0">
                <a:solidFill>
                  <a:srgbClr val="FF0000"/>
                </a:solidFill>
              </a:rPr>
              <a:t>zombie</a:t>
            </a:r>
            <a:r>
              <a:rPr kumimoji="1" lang="en-US" altLang="zh-TW" sz="3600" dirty="0"/>
              <a:t> process</a:t>
            </a:r>
          </a:p>
          <a:p>
            <a:pPr lvl="1">
              <a:lnSpc>
                <a:spcPct val="150000"/>
              </a:lnSpc>
            </a:pPr>
            <a:r>
              <a:rPr kumimoji="1" lang="zh-TW" altLang="en-US" sz="3200" dirty="0"/>
              <a:t>忘記</a:t>
            </a:r>
            <a:r>
              <a:rPr kumimoji="1" lang="en-US" altLang="zh-TW" sz="3200" dirty="0"/>
              <a:t>wait()</a:t>
            </a:r>
            <a:r>
              <a:rPr kumimoji="1" lang="zh-TW" altLang="en-US" sz="3200" dirty="0"/>
              <a:t>，避免產生</a:t>
            </a:r>
            <a:r>
              <a:rPr kumimoji="1" lang="en-US" altLang="zh-TW" sz="3200" dirty="0"/>
              <a:t>zombie</a:t>
            </a:r>
            <a:r>
              <a:rPr kumimoji="1" lang="zh-TW" altLang="en-US" sz="3200" dirty="0"/>
              <a:t>，</a:t>
            </a:r>
            <a:endParaRPr kumimoji="1" lang="en-US" altLang="zh-TW" sz="3200" dirty="0"/>
          </a:p>
          <a:p>
            <a:pPr>
              <a:lnSpc>
                <a:spcPct val="150000"/>
              </a:lnSpc>
            </a:pPr>
            <a:r>
              <a:rPr kumimoji="1" lang="en-US" altLang="zh-TW" sz="3600" dirty="0" err="1">
                <a:solidFill>
                  <a:srgbClr val="FF0000"/>
                </a:solidFill>
              </a:rPr>
              <a:t>execve</a:t>
            </a:r>
            <a:r>
              <a:rPr kumimoji="1" lang="en-US" altLang="zh-TW" sz="3600" dirty="0"/>
              <a:t>() functions</a:t>
            </a:r>
            <a:r>
              <a:rPr kumimoji="1" lang="zh-TW" altLang="en-US" sz="3600" dirty="0"/>
              <a:t>，讓</a:t>
            </a:r>
            <a:r>
              <a:rPr kumimoji="1" lang="en-US" altLang="zh-TW" sz="3600" dirty="0"/>
              <a:t>process</a:t>
            </a:r>
            <a:r>
              <a:rPr kumimoji="1" lang="zh-TW" altLang="en-US" sz="3600" dirty="0"/>
              <a:t>執行不一樣的程式碼</a:t>
            </a:r>
            <a:endParaRPr kumimoji="1" lang="en-US" altLang="zh-TW" sz="3600" dirty="0"/>
          </a:p>
          <a:p>
            <a:pPr>
              <a:lnSpc>
                <a:spcPct val="150000"/>
              </a:lnSpc>
            </a:pPr>
            <a:r>
              <a:rPr kumimoji="1" lang="en-US" altLang="zh-TW" sz="3600" dirty="0" err="1">
                <a:solidFill>
                  <a:srgbClr val="FF0000"/>
                </a:solidFill>
              </a:rPr>
              <a:t>vfork</a:t>
            </a:r>
            <a:r>
              <a:rPr kumimoji="1" lang="en-US" altLang="zh-TW" sz="3600" dirty="0"/>
              <a:t>() &amp; </a:t>
            </a:r>
            <a:r>
              <a:rPr kumimoji="1" lang="en-US" altLang="zh-TW" sz="3600" dirty="0" err="1"/>
              <a:t>execv</a:t>
            </a:r>
            <a:r>
              <a:rPr kumimoji="1" lang="en-US" altLang="zh-TW" sz="3600" dirty="0"/>
              <a:t>()</a:t>
            </a:r>
            <a:r>
              <a:rPr kumimoji="1" lang="zh-TW" altLang="en-US" sz="3600" dirty="0"/>
              <a:t>，如果要</a:t>
            </a:r>
            <a:r>
              <a:rPr kumimoji="1" lang="zh-TW" altLang="en-US" sz="3600" dirty="0">
                <a:solidFill>
                  <a:srgbClr val="FF0000"/>
                </a:solidFill>
              </a:rPr>
              <a:t>大量執行</a:t>
            </a:r>
            <a:r>
              <a:rPr kumimoji="1" lang="zh-TW" altLang="en-US" sz="3600" dirty="0"/>
              <a:t>不同程式碼，改用</a:t>
            </a:r>
            <a:r>
              <a:rPr kumimoji="1" lang="en-US" altLang="zh-TW" sz="3600" dirty="0" err="1"/>
              <a:t>vfork</a:t>
            </a:r>
            <a:r>
              <a:rPr kumimoji="1" lang="en-US" altLang="zh-TW" sz="3600" dirty="0"/>
              <a:t>()</a:t>
            </a:r>
            <a:endParaRPr kumimoji="1" lang="zh-TW" altLang="en-US" sz="3600" dirty="0"/>
          </a:p>
        </p:txBody>
      </p:sp>
    </p:spTree>
    <p:extLst>
      <p:ext uri="{BB962C8B-B14F-4D97-AF65-F5344CB8AC3E}">
        <p14:creationId xmlns:p14="http://schemas.microsoft.com/office/powerpoint/2010/main" val="22813421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0970E4F-ECE2-A340-866F-6D5F5D141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fork()</a:t>
            </a:r>
            <a:endParaRPr kumimoji="1" lang="zh-TW" altLang="en-US" dirty="0"/>
          </a:p>
        </p:txBody>
      </p:sp>
      <p:cxnSp>
        <p:nvCxnSpPr>
          <p:cNvPr id="5" name="直線箭頭接點 4">
            <a:extLst>
              <a:ext uri="{FF2B5EF4-FFF2-40B4-BE49-F238E27FC236}">
                <a16:creationId xmlns:a16="http://schemas.microsoft.com/office/drawing/2014/main" id="{A49325CB-4FB5-AE4D-A2D4-E90C10C99130}"/>
              </a:ext>
            </a:extLst>
          </p:cNvPr>
          <p:cNvCxnSpPr>
            <a:cxnSpLocks/>
          </p:cNvCxnSpPr>
          <p:nvPr/>
        </p:nvCxnSpPr>
        <p:spPr>
          <a:xfrm>
            <a:off x="4419600" y="1690688"/>
            <a:ext cx="0" cy="4786312"/>
          </a:xfrm>
          <a:prstGeom prst="straightConnector1">
            <a:avLst/>
          </a:prstGeom>
          <a:ln w="5715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字方塊 6">
            <a:extLst>
              <a:ext uri="{FF2B5EF4-FFF2-40B4-BE49-F238E27FC236}">
                <a16:creationId xmlns:a16="http://schemas.microsoft.com/office/drawing/2014/main" id="{7C876E0D-B8A2-4844-ABAA-298678E1C5B9}"/>
              </a:ext>
            </a:extLst>
          </p:cNvPr>
          <p:cNvSpPr txBox="1"/>
          <p:nvPr/>
        </p:nvSpPr>
        <p:spPr>
          <a:xfrm>
            <a:off x="3913691" y="1025991"/>
            <a:ext cx="10118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>
                <a:ea typeface="Microsoft YaHei Light" panose="020B0502040204020203" pitchFamily="34" charset="-122"/>
              </a:rPr>
              <a:t>parent</a:t>
            </a:r>
          </a:p>
          <a:p>
            <a:pPr algn="ctr"/>
            <a:r>
              <a:rPr kumimoji="1" lang="en-US" altLang="zh-TW" dirty="0" err="1">
                <a:ea typeface="Microsoft YaHei Light" panose="020B0502040204020203" pitchFamily="34" charset="-122"/>
              </a:rPr>
              <a:t>pid</a:t>
            </a:r>
            <a:r>
              <a:rPr kumimoji="1" lang="en-US" altLang="zh-TW" dirty="0">
                <a:ea typeface="Microsoft YaHei Light" panose="020B0502040204020203" pitchFamily="34" charset="-122"/>
              </a:rPr>
              <a:t> = 78</a:t>
            </a:r>
            <a:endParaRPr kumimoji="1" lang="zh-TW" altLang="en-US" dirty="0">
              <a:ea typeface="Microsoft YaHei Light" panose="020B0502040204020203" pitchFamily="34" charset="-122"/>
            </a:endParaRPr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B8D092A5-4265-BD4E-96A0-53C1C9F57012}"/>
              </a:ext>
            </a:extLst>
          </p:cNvPr>
          <p:cNvSpPr/>
          <p:nvPr/>
        </p:nvSpPr>
        <p:spPr>
          <a:xfrm>
            <a:off x="4275361" y="2872012"/>
            <a:ext cx="288477" cy="28847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ea typeface="Microsoft YaHei Light" panose="020B0502040204020203" pitchFamily="34" charset="-122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EFD87430-8923-064B-BE6E-6BFA0D532313}"/>
              </a:ext>
            </a:extLst>
          </p:cNvPr>
          <p:cNvSpPr txBox="1"/>
          <p:nvPr/>
        </p:nvSpPr>
        <p:spPr>
          <a:xfrm>
            <a:off x="3056512" y="2824719"/>
            <a:ext cx="1127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ea typeface="Microsoft YaHei Light" panose="020B0502040204020203" pitchFamily="34" charset="-122"/>
              </a:rPr>
              <a:t>ret=fork()</a:t>
            </a:r>
            <a:endParaRPr kumimoji="1" lang="zh-TW" altLang="en-US" dirty="0">
              <a:ea typeface="Microsoft YaHei Light" panose="020B0502040204020203" pitchFamily="34" charset="-122"/>
            </a:endParaRPr>
          </a:p>
        </p:txBody>
      </p: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E2637D35-FAF2-0A4A-9965-B3CEE0E474AD}"/>
              </a:ext>
            </a:extLst>
          </p:cNvPr>
          <p:cNvCxnSpPr>
            <a:stCxn id="8" idx="6"/>
          </p:cNvCxnSpPr>
          <p:nvPr/>
        </p:nvCxnSpPr>
        <p:spPr>
          <a:xfrm flipV="1">
            <a:off x="4563838" y="3016250"/>
            <a:ext cx="1595662" cy="1"/>
          </a:xfrm>
          <a:prstGeom prst="line">
            <a:avLst/>
          </a:prstGeom>
          <a:ln w="5715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箭頭接點 11">
            <a:extLst>
              <a:ext uri="{FF2B5EF4-FFF2-40B4-BE49-F238E27FC236}">
                <a16:creationId xmlns:a16="http://schemas.microsoft.com/office/drawing/2014/main" id="{7259BEC7-B0B4-7D40-ADBD-F38D634D6BC7}"/>
              </a:ext>
            </a:extLst>
          </p:cNvPr>
          <p:cNvCxnSpPr>
            <a:cxnSpLocks/>
          </p:cNvCxnSpPr>
          <p:nvPr/>
        </p:nvCxnSpPr>
        <p:spPr>
          <a:xfrm>
            <a:off x="6159500" y="3009385"/>
            <a:ext cx="0" cy="3467615"/>
          </a:xfrm>
          <a:prstGeom prst="straightConnector1">
            <a:avLst/>
          </a:prstGeom>
          <a:ln w="57150">
            <a:solidFill>
              <a:schemeClr val="accent6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A4EFA59D-1231-604A-A75F-21C345F167AB}"/>
              </a:ext>
            </a:extLst>
          </p:cNvPr>
          <p:cNvSpPr txBox="1"/>
          <p:nvPr/>
        </p:nvSpPr>
        <p:spPr>
          <a:xfrm>
            <a:off x="3056512" y="3803650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ea typeface="Microsoft YaHei Light" panose="020B0502040204020203" pitchFamily="34" charset="-122"/>
              </a:rPr>
              <a:t>ret &gt; 0</a:t>
            </a:r>
          </a:p>
          <a:p>
            <a:r>
              <a:rPr kumimoji="1" lang="en-US" altLang="zh-TW" dirty="0">
                <a:ea typeface="Microsoft YaHei Light" panose="020B0502040204020203" pitchFamily="34" charset="-122"/>
              </a:rPr>
              <a:t>ret == 98</a:t>
            </a:r>
            <a:endParaRPr kumimoji="1" lang="zh-TW" altLang="en-US" dirty="0">
              <a:ea typeface="Microsoft YaHei Light" panose="020B0502040204020203" pitchFamily="34" charset="-122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2443E01C-F7B8-8C45-8DF0-FFC31C3CC24B}"/>
              </a:ext>
            </a:extLst>
          </p:cNvPr>
          <p:cNvSpPr txBox="1"/>
          <p:nvPr/>
        </p:nvSpPr>
        <p:spPr>
          <a:xfrm>
            <a:off x="6402962" y="3803650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ea typeface="Microsoft YaHei Light" panose="020B0502040204020203" pitchFamily="34" charset="-122"/>
              </a:rPr>
              <a:t>ret == 0</a:t>
            </a:r>
            <a:endParaRPr kumimoji="1" lang="zh-TW" altLang="en-US" dirty="0">
              <a:ea typeface="Microsoft YaHei Light" panose="020B0502040204020203" pitchFamily="34" charset="-122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AFF19BA9-CDE1-F841-A195-75519CB0CF83}"/>
              </a:ext>
            </a:extLst>
          </p:cNvPr>
          <p:cNvSpPr txBox="1"/>
          <p:nvPr/>
        </p:nvSpPr>
        <p:spPr>
          <a:xfrm>
            <a:off x="5653592" y="2178388"/>
            <a:ext cx="10118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>
                <a:ea typeface="Microsoft YaHei Light" panose="020B0502040204020203" pitchFamily="34" charset="-122"/>
              </a:rPr>
              <a:t>child</a:t>
            </a:r>
          </a:p>
          <a:p>
            <a:pPr algn="ctr"/>
            <a:r>
              <a:rPr kumimoji="1" lang="en-US" altLang="zh-TW" dirty="0" err="1">
                <a:ea typeface="Microsoft YaHei Light" panose="020B0502040204020203" pitchFamily="34" charset="-122"/>
              </a:rPr>
              <a:t>pid</a:t>
            </a:r>
            <a:r>
              <a:rPr kumimoji="1" lang="en-US" altLang="zh-TW" dirty="0">
                <a:ea typeface="Microsoft YaHei Light" panose="020B0502040204020203" pitchFamily="34" charset="-122"/>
              </a:rPr>
              <a:t> = 98</a:t>
            </a:r>
            <a:endParaRPr kumimoji="1" lang="zh-TW" altLang="en-US" dirty="0">
              <a:ea typeface="Microsoft YaHei Light" panose="020B0502040204020203" pitchFamily="34" charset="-122"/>
            </a:endParaRPr>
          </a:p>
        </p:txBody>
      </p:sp>
      <p:pic>
        <p:nvPicPr>
          <p:cNvPr id="13" name="Picture 3" descr="File:Twins.png">
            <a:extLst>
              <a:ext uri="{FF2B5EF4-FFF2-40B4-BE49-F238E27FC236}">
                <a16:creationId xmlns:a16="http://schemas.microsoft.com/office/drawing/2014/main" id="{6FCC8EEC-4DAE-E54A-9E0A-43DC024890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0600" y="2616200"/>
            <a:ext cx="4572000" cy="424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30889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>
            <a:extLst>
              <a:ext uri="{FF2B5EF4-FFF2-40B4-BE49-F238E27FC236}">
                <a16:creationId xmlns:a16="http://schemas.microsoft.com/office/drawing/2014/main" id="{D2E45944-A9E6-7D45-AAA4-A901A6270214}"/>
              </a:ext>
            </a:extLst>
          </p:cNvPr>
          <p:cNvSpPr/>
          <p:nvPr/>
        </p:nvSpPr>
        <p:spPr>
          <a:xfrm>
            <a:off x="5446637" y="1586602"/>
            <a:ext cx="1422400" cy="5172760"/>
          </a:xfrm>
          <a:prstGeom prst="rect">
            <a:avLst/>
          </a:prstGeom>
          <a:solidFill>
            <a:srgbClr val="FFFF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kumimoji="1" lang="en-US" altLang="zh-TW" dirty="0" err="1">
                <a:solidFill>
                  <a:schemeClr val="tx1"/>
                </a:solidFill>
                <a:ea typeface="Microsoft YaHei Light" panose="020B0502040204020203" pitchFamily="34" charset="-122"/>
              </a:rPr>
              <a:t>a.out</a:t>
            </a:r>
            <a:endParaRPr kumimoji="1" lang="zh-TW" altLang="en-US" dirty="0">
              <a:solidFill>
                <a:schemeClr val="tx1"/>
              </a:solidFill>
              <a:ea typeface="Microsoft YaHei Light" panose="020B0502040204020203" pitchFamily="34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24862D9F-BEFF-B447-83E1-3CF99EDE813D}"/>
              </a:ext>
            </a:extLst>
          </p:cNvPr>
          <p:cNvSpPr/>
          <p:nvPr/>
        </p:nvSpPr>
        <p:spPr>
          <a:xfrm>
            <a:off x="3708398" y="1586602"/>
            <a:ext cx="1422400" cy="5172760"/>
          </a:xfrm>
          <a:prstGeom prst="rect">
            <a:avLst/>
          </a:prstGeom>
          <a:solidFill>
            <a:srgbClr val="FFFF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kumimoji="1" lang="en-US" altLang="zh-TW" dirty="0" err="1">
                <a:solidFill>
                  <a:schemeClr val="tx1"/>
                </a:solidFill>
                <a:ea typeface="Microsoft YaHei Light" panose="020B0502040204020203" pitchFamily="34" charset="-122"/>
              </a:rPr>
              <a:t>a.out</a:t>
            </a:r>
            <a:endParaRPr kumimoji="1" lang="zh-TW" altLang="en-US" dirty="0">
              <a:solidFill>
                <a:schemeClr val="tx1"/>
              </a:solidFill>
              <a:ea typeface="Microsoft YaHei Light" panose="020B0502040204020203" pitchFamily="34" charset="-122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40970E4F-ECE2-A340-866F-6D5F5D141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fork()</a:t>
            </a:r>
            <a:endParaRPr kumimoji="1" lang="zh-TW" altLang="en-US" dirty="0"/>
          </a:p>
        </p:txBody>
      </p:sp>
      <p:cxnSp>
        <p:nvCxnSpPr>
          <p:cNvPr id="5" name="直線箭頭接點 4">
            <a:extLst>
              <a:ext uri="{FF2B5EF4-FFF2-40B4-BE49-F238E27FC236}">
                <a16:creationId xmlns:a16="http://schemas.microsoft.com/office/drawing/2014/main" id="{A49325CB-4FB5-AE4D-A2D4-E90C10C99130}"/>
              </a:ext>
            </a:extLst>
          </p:cNvPr>
          <p:cNvCxnSpPr>
            <a:cxnSpLocks/>
          </p:cNvCxnSpPr>
          <p:nvPr/>
        </p:nvCxnSpPr>
        <p:spPr>
          <a:xfrm>
            <a:off x="4419600" y="1690688"/>
            <a:ext cx="0" cy="4786312"/>
          </a:xfrm>
          <a:prstGeom prst="straightConnector1">
            <a:avLst/>
          </a:prstGeom>
          <a:ln w="5715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字方塊 6">
            <a:extLst>
              <a:ext uri="{FF2B5EF4-FFF2-40B4-BE49-F238E27FC236}">
                <a16:creationId xmlns:a16="http://schemas.microsoft.com/office/drawing/2014/main" id="{7C876E0D-B8A2-4844-ABAA-298678E1C5B9}"/>
              </a:ext>
            </a:extLst>
          </p:cNvPr>
          <p:cNvSpPr txBox="1"/>
          <p:nvPr/>
        </p:nvSpPr>
        <p:spPr>
          <a:xfrm>
            <a:off x="3913691" y="1025991"/>
            <a:ext cx="10118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>
                <a:ea typeface="Microsoft YaHei Light" panose="020B0502040204020203" pitchFamily="34" charset="-122"/>
              </a:rPr>
              <a:t>parent</a:t>
            </a:r>
          </a:p>
          <a:p>
            <a:pPr algn="ctr"/>
            <a:r>
              <a:rPr kumimoji="1" lang="en-US" altLang="zh-TW" dirty="0" err="1">
                <a:ea typeface="Microsoft YaHei Light" panose="020B0502040204020203" pitchFamily="34" charset="-122"/>
              </a:rPr>
              <a:t>pid</a:t>
            </a:r>
            <a:r>
              <a:rPr kumimoji="1" lang="en-US" altLang="zh-TW" dirty="0">
                <a:ea typeface="Microsoft YaHei Light" panose="020B0502040204020203" pitchFamily="34" charset="-122"/>
              </a:rPr>
              <a:t> = 78</a:t>
            </a:r>
            <a:endParaRPr kumimoji="1" lang="zh-TW" altLang="en-US" dirty="0">
              <a:ea typeface="Microsoft YaHei Light" panose="020B0502040204020203" pitchFamily="34" charset="-122"/>
            </a:endParaRPr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B8D092A5-4265-BD4E-96A0-53C1C9F57012}"/>
              </a:ext>
            </a:extLst>
          </p:cNvPr>
          <p:cNvSpPr/>
          <p:nvPr/>
        </p:nvSpPr>
        <p:spPr>
          <a:xfrm>
            <a:off x="4275361" y="2872012"/>
            <a:ext cx="288477" cy="28847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ea typeface="Microsoft YaHei Light" panose="020B0502040204020203" pitchFamily="34" charset="-122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EFD87430-8923-064B-BE6E-6BFA0D532313}"/>
              </a:ext>
            </a:extLst>
          </p:cNvPr>
          <p:cNvSpPr txBox="1"/>
          <p:nvPr/>
        </p:nvSpPr>
        <p:spPr>
          <a:xfrm>
            <a:off x="3056512" y="2824719"/>
            <a:ext cx="1127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ea typeface="Microsoft YaHei Light" panose="020B0502040204020203" pitchFamily="34" charset="-122"/>
              </a:rPr>
              <a:t>ret=fork()</a:t>
            </a:r>
            <a:endParaRPr kumimoji="1" lang="zh-TW" altLang="en-US" dirty="0">
              <a:ea typeface="Microsoft YaHei Light" panose="020B0502040204020203" pitchFamily="34" charset="-122"/>
            </a:endParaRPr>
          </a:p>
        </p:txBody>
      </p: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E2637D35-FAF2-0A4A-9965-B3CEE0E474AD}"/>
              </a:ext>
            </a:extLst>
          </p:cNvPr>
          <p:cNvCxnSpPr>
            <a:stCxn id="8" idx="6"/>
          </p:cNvCxnSpPr>
          <p:nvPr/>
        </p:nvCxnSpPr>
        <p:spPr>
          <a:xfrm flipV="1">
            <a:off x="4563838" y="3016250"/>
            <a:ext cx="1595662" cy="1"/>
          </a:xfrm>
          <a:prstGeom prst="line">
            <a:avLst/>
          </a:prstGeom>
          <a:ln w="5715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箭頭接點 11">
            <a:extLst>
              <a:ext uri="{FF2B5EF4-FFF2-40B4-BE49-F238E27FC236}">
                <a16:creationId xmlns:a16="http://schemas.microsoft.com/office/drawing/2014/main" id="{7259BEC7-B0B4-7D40-ADBD-F38D634D6BC7}"/>
              </a:ext>
            </a:extLst>
          </p:cNvPr>
          <p:cNvCxnSpPr>
            <a:cxnSpLocks/>
          </p:cNvCxnSpPr>
          <p:nvPr/>
        </p:nvCxnSpPr>
        <p:spPr>
          <a:xfrm>
            <a:off x="6159500" y="3009385"/>
            <a:ext cx="0" cy="3467615"/>
          </a:xfrm>
          <a:prstGeom prst="straightConnector1">
            <a:avLst/>
          </a:prstGeom>
          <a:ln w="57150">
            <a:solidFill>
              <a:schemeClr val="accent6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A4EFA59D-1231-604A-A75F-21C345F167AB}"/>
              </a:ext>
            </a:extLst>
          </p:cNvPr>
          <p:cNvSpPr txBox="1"/>
          <p:nvPr/>
        </p:nvSpPr>
        <p:spPr>
          <a:xfrm>
            <a:off x="3056512" y="3803650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ea typeface="Microsoft YaHei Light" panose="020B0502040204020203" pitchFamily="34" charset="-122"/>
              </a:rPr>
              <a:t>ret &gt; 0</a:t>
            </a:r>
          </a:p>
          <a:p>
            <a:r>
              <a:rPr kumimoji="1" lang="en-US" altLang="zh-TW" dirty="0">
                <a:ea typeface="Microsoft YaHei Light" panose="020B0502040204020203" pitchFamily="34" charset="-122"/>
              </a:rPr>
              <a:t>ret == 98</a:t>
            </a:r>
            <a:endParaRPr kumimoji="1" lang="zh-TW" altLang="en-US" dirty="0">
              <a:ea typeface="Microsoft YaHei Light" panose="020B0502040204020203" pitchFamily="34" charset="-122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2443E01C-F7B8-8C45-8DF0-FFC31C3CC24B}"/>
              </a:ext>
            </a:extLst>
          </p:cNvPr>
          <p:cNvSpPr txBox="1"/>
          <p:nvPr/>
        </p:nvSpPr>
        <p:spPr>
          <a:xfrm>
            <a:off x="6402962" y="3803650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ea typeface="Microsoft YaHei Light" panose="020B0502040204020203" pitchFamily="34" charset="-122"/>
              </a:rPr>
              <a:t>ret == 0</a:t>
            </a:r>
            <a:endParaRPr kumimoji="1" lang="zh-TW" altLang="en-US" dirty="0">
              <a:ea typeface="Microsoft YaHei Light" panose="020B0502040204020203" pitchFamily="34" charset="-122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AFF19BA9-CDE1-F841-A195-75519CB0CF83}"/>
              </a:ext>
            </a:extLst>
          </p:cNvPr>
          <p:cNvSpPr txBox="1"/>
          <p:nvPr/>
        </p:nvSpPr>
        <p:spPr>
          <a:xfrm>
            <a:off x="5653592" y="2178388"/>
            <a:ext cx="10118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>
                <a:ea typeface="Microsoft YaHei Light" panose="020B0502040204020203" pitchFamily="34" charset="-122"/>
              </a:rPr>
              <a:t>child</a:t>
            </a:r>
          </a:p>
          <a:p>
            <a:pPr algn="ctr"/>
            <a:r>
              <a:rPr kumimoji="1" lang="en-US" altLang="zh-TW" dirty="0" err="1">
                <a:ea typeface="Microsoft YaHei Light" panose="020B0502040204020203" pitchFamily="34" charset="-122"/>
              </a:rPr>
              <a:t>pid</a:t>
            </a:r>
            <a:r>
              <a:rPr kumimoji="1" lang="en-US" altLang="zh-TW" dirty="0">
                <a:ea typeface="Microsoft YaHei Light" panose="020B0502040204020203" pitchFamily="34" charset="-122"/>
              </a:rPr>
              <a:t> = 98</a:t>
            </a:r>
            <a:endParaRPr kumimoji="1" lang="zh-TW" altLang="en-US" dirty="0">
              <a:ea typeface="Microsoft YaHei Light" panose="020B0502040204020203" pitchFamily="34" charset="-122"/>
            </a:endParaRPr>
          </a:p>
        </p:txBody>
      </p:sp>
      <p:pic>
        <p:nvPicPr>
          <p:cNvPr id="17" name="Picture 3" descr="File:Twins.png">
            <a:extLst>
              <a:ext uri="{FF2B5EF4-FFF2-40B4-BE49-F238E27FC236}">
                <a16:creationId xmlns:a16="http://schemas.microsoft.com/office/drawing/2014/main" id="{FB646C44-596A-7342-8C55-6F7D9AAAA8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0600" y="2616200"/>
            <a:ext cx="4572000" cy="424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78704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1D5F87D9-840B-2946-8FCB-55A8881B9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fork1.c</a:t>
            </a:r>
            <a:endParaRPr kumimoji="1"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031679BF-E73A-5344-860C-979B4C17BB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34000" cy="4351338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is-IS" altLang="zh-TW" sz="1800" dirty="0">
                <a:solidFill>
                  <a:srgbClr val="78492A"/>
                </a:solidFill>
                <a:latin typeface="Menlo" charset="0"/>
              </a:rPr>
              <a:t>#include </a:t>
            </a:r>
            <a:r>
              <a:rPr lang="is-IS" altLang="zh-TW" sz="1800" dirty="0">
                <a:solidFill>
                  <a:srgbClr val="D12F1B"/>
                </a:solidFill>
                <a:latin typeface="Menlo" charset="0"/>
              </a:rPr>
              <a:t>&lt;stdio.h&gt;</a:t>
            </a:r>
            <a:endParaRPr lang="is-IS" altLang="zh-TW" sz="1800" dirty="0">
              <a:solidFill>
                <a:srgbClr val="78492A"/>
              </a:solidFill>
              <a:latin typeface="Menlo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is-IS" altLang="zh-TW" sz="1800" dirty="0">
                <a:solidFill>
                  <a:srgbClr val="78492A"/>
                </a:solidFill>
                <a:latin typeface="Menlo" charset="0"/>
              </a:rPr>
              <a:t>#include </a:t>
            </a:r>
            <a:r>
              <a:rPr lang="is-IS" altLang="zh-TW" sz="1800" dirty="0">
                <a:solidFill>
                  <a:srgbClr val="D12F1B"/>
                </a:solidFill>
                <a:latin typeface="Menlo" charset="0"/>
              </a:rPr>
              <a:t>&lt;unistd.h&gt;</a:t>
            </a:r>
          </a:p>
          <a:p>
            <a:pPr marL="342900" indent="-342900">
              <a:buFont typeface="+mj-lt"/>
              <a:buAutoNum type="arabicPeriod"/>
            </a:pPr>
            <a:r>
              <a:rPr lang="is-IS" altLang="zh-TW" sz="1800" dirty="0">
                <a:solidFill>
                  <a:srgbClr val="BA2DA2"/>
                </a:solidFill>
                <a:latin typeface="Menlo" charset="0"/>
              </a:rPr>
              <a:t>int</a:t>
            </a:r>
            <a:r>
              <a:rPr lang="is-IS" altLang="zh-TW" sz="1800" dirty="0">
                <a:solidFill>
                  <a:srgbClr val="000000"/>
                </a:solidFill>
                <a:latin typeface="Menlo" charset="0"/>
              </a:rPr>
              <a:t> main()</a:t>
            </a:r>
          </a:p>
          <a:p>
            <a:pPr marL="342900" indent="-342900">
              <a:buFont typeface="+mj-lt"/>
              <a:buAutoNum type="arabicPeriod"/>
            </a:pPr>
            <a:r>
              <a:rPr lang="is-IS" altLang="zh-TW" sz="1800" dirty="0">
                <a:solidFill>
                  <a:srgbClr val="000000"/>
                </a:solidFill>
                <a:latin typeface="Menlo" charset="0"/>
              </a:rPr>
              <a:t>{</a:t>
            </a:r>
          </a:p>
          <a:p>
            <a:pPr marL="342900" indent="-342900">
              <a:buFont typeface="+mj-lt"/>
              <a:buAutoNum type="arabicPeriod"/>
            </a:pPr>
            <a:r>
              <a:rPr lang="is-IS" altLang="zh-TW" sz="1800" dirty="0">
                <a:solidFill>
                  <a:srgbClr val="000000"/>
                </a:solidFill>
                <a:latin typeface="Menlo" charset="0"/>
              </a:rPr>
              <a:t>    </a:t>
            </a:r>
            <a:r>
              <a:rPr lang="is-IS" altLang="zh-TW" sz="1800" dirty="0">
                <a:solidFill>
                  <a:srgbClr val="BA2DA2"/>
                </a:solidFill>
                <a:latin typeface="Menlo" charset="0"/>
              </a:rPr>
              <a:t>int</a:t>
            </a:r>
            <a:r>
              <a:rPr lang="is-IS" altLang="zh-TW" sz="1800" dirty="0">
                <a:solidFill>
                  <a:srgbClr val="000000"/>
                </a:solidFill>
                <a:latin typeface="Menlo" charset="0"/>
              </a:rPr>
              <a:t> var = </a:t>
            </a:r>
            <a:r>
              <a:rPr lang="is-IS" altLang="zh-TW" sz="1800" dirty="0">
                <a:solidFill>
                  <a:srgbClr val="272AD8"/>
                </a:solidFill>
                <a:latin typeface="Menlo" charset="0"/>
              </a:rPr>
              <a:t>0</a:t>
            </a:r>
            <a:r>
              <a:rPr lang="is-IS" altLang="zh-TW" sz="1800" dirty="0">
                <a:solidFill>
                  <a:srgbClr val="000000"/>
                </a:solidFill>
                <a:latin typeface="Menlo" charset="0"/>
              </a:rPr>
              <a:t>;</a:t>
            </a:r>
          </a:p>
          <a:p>
            <a:pPr marL="342900" indent="-342900">
              <a:buFont typeface="+mj-lt"/>
              <a:buAutoNum type="arabicPeriod"/>
            </a:pPr>
            <a:r>
              <a:rPr lang="is-IS" altLang="zh-TW" sz="1800" dirty="0">
                <a:solidFill>
                  <a:srgbClr val="000000"/>
                </a:solidFill>
                <a:latin typeface="Menlo" charset="0"/>
              </a:rPr>
              <a:t>    pid_t pid;</a:t>
            </a:r>
          </a:p>
          <a:p>
            <a:pPr marL="342900" indent="-342900">
              <a:buFont typeface="+mj-lt"/>
              <a:buAutoNum type="arabicPeriod"/>
            </a:pPr>
            <a:r>
              <a:rPr lang="is-IS" altLang="zh-TW" sz="1800" dirty="0">
                <a:solidFill>
                  <a:srgbClr val="000000"/>
                </a:solidFill>
                <a:latin typeface="Menlo" charset="0"/>
              </a:rPr>
              <a:t>    pid = fork();</a:t>
            </a:r>
          </a:p>
          <a:p>
            <a:pPr marL="342900" indent="-342900">
              <a:buFont typeface="+mj-lt"/>
              <a:buAutoNum type="arabicPeriod"/>
            </a:pPr>
            <a:r>
              <a:rPr lang="is-IS" altLang="zh-TW" sz="1800" dirty="0">
                <a:solidFill>
                  <a:srgbClr val="000000"/>
                </a:solidFill>
                <a:latin typeface="Menlo" charset="0"/>
              </a:rPr>
              <a:t>    printf(“%d”, var);</a:t>
            </a:r>
          </a:p>
          <a:p>
            <a:pPr marL="342900" indent="-342900">
              <a:buFont typeface="+mj-lt"/>
              <a:buAutoNum type="arabicPeriod"/>
            </a:pPr>
            <a:r>
              <a:rPr lang="is-IS" altLang="zh-TW" sz="1800" dirty="0">
                <a:solidFill>
                  <a:srgbClr val="000000"/>
                </a:solidFill>
                <a:latin typeface="Menlo" charset="0"/>
              </a:rPr>
              <a:t>    </a:t>
            </a:r>
            <a:r>
              <a:rPr lang="is-IS" altLang="zh-TW" sz="1800" dirty="0">
                <a:solidFill>
                  <a:srgbClr val="BA2DA2"/>
                </a:solidFill>
                <a:latin typeface="Menlo" charset="0"/>
              </a:rPr>
              <a:t>if</a:t>
            </a:r>
            <a:r>
              <a:rPr lang="is-IS" altLang="zh-TW" sz="1800" dirty="0">
                <a:solidFill>
                  <a:srgbClr val="000000"/>
                </a:solidFill>
                <a:latin typeface="Menlo" charset="0"/>
              </a:rPr>
              <a:t>(pid == </a:t>
            </a:r>
            <a:r>
              <a:rPr lang="is-IS" altLang="zh-TW" sz="1800" dirty="0">
                <a:solidFill>
                  <a:srgbClr val="272AD8"/>
                </a:solidFill>
                <a:latin typeface="Menlo" charset="0"/>
              </a:rPr>
              <a:t>0</a:t>
            </a:r>
            <a:r>
              <a:rPr lang="is-IS" altLang="zh-TW" sz="1800" dirty="0">
                <a:solidFill>
                  <a:srgbClr val="000000"/>
                </a:solidFill>
                <a:latin typeface="Menlo" charset="0"/>
              </a:rPr>
              <a:t>) { </a:t>
            </a:r>
            <a:r>
              <a:rPr lang="is-IS" altLang="zh-TW" sz="1800" dirty="0">
                <a:solidFill>
                  <a:srgbClr val="008400"/>
                </a:solidFill>
                <a:latin typeface="Menlo" charset="0"/>
              </a:rPr>
              <a:t>/* child </a:t>
            </a:r>
            <a:r>
              <a:rPr lang="zh-TW" altLang="is-IS" sz="1800" dirty="0">
                <a:solidFill>
                  <a:srgbClr val="008400"/>
                </a:solidFill>
              </a:rPr>
              <a:t>執行</a:t>
            </a:r>
            <a:r>
              <a:rPr lang="is-IS" altLang="zh-TW" sz="1800" dirty="0">
                <a:solidFill>
                  <a:srgbClr val="008400"/>
                </a:solidFill>
                <a:latin typeface="Menlo" charset="0"/>
              </a:rPr>
              <a:t> */</a:t>
            </a:r>
            <a:endParaRPr lang="is-IS" altLang="zh-TW" sz="1800" dirty="0">
              <a:solidFill>
                <a:srgbClr val="000000"/>
              </a:solidFill>
              <a:latin typeface="Menlo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is-IS" altLang="zh-TW" sz="1800" dirty="0">
                <a:solidFill>
                  <a:srgbClr val="000000"/>
                </a:solidFill>
                <a:latin typeface="Menlo" charset="0"/>
              </a:rPr>
              <a:t>        var = </a:t>
            </a:r>
            <a:r>
              <a:rPr lang="is-IS" altLang="zh-TW" sz="1800" dirty="0">
                <a:solidFill>
                  <a:srgbClr val="272AD8"/>
                </a:solidFill>
                <a:latin typeface="Menlo" charset="0"/>
              </a:rPr>
              <a:t>1</a:t>
            </a:r>
            <a:r>
              <a:rPr lang="is-IS" altLang="zh-TW" sz="1800" dirty="0">
                <a:solidFill>
                  <a:srgbClr val="000000"/>
                </a:solidFill>
                <a:latin typeface="Menlo" charset="0"/>
              </a:rPr>
              <a:t>;</a:t>
            </a:r>
          </a:p>
          <a:p>
            <a:pPr marL="342900" indent="-342900">
              <a:buFont typeface="+mj-lt"/>
              <a:buAutoNum type="arabicPeriod"/>
            </a:pPr>
            <a:r>
              <a:rPr lang="is-IS" altLang="zh-TW" sz="1800" dirty="0">
                <a:solidFill>
                  <a:srgbClr val="000000"/>
                </a:solidFill>
                <a:latin typeface="Menlo" charset="0"/>
              </a:rPr>
              <a:t>    } 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549BFE0-A0BA-9540-9982-ECB4519F03A9}"/>
              </a:ext>
            </a:extLst>
          </p:cNvPr>
          <p:cNvSpPr/>
          <p:nvPr/>
        </p:nvSpPr>
        <p:spPr>
          <a:xfrm>
            <a:off x="5791200" y="1935887"/>
            <a:ext cx="626745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 startAt="12"/>
            </a:pPr>
            <a:r>
              <a:rPr lang="is-IS" altLang="zh-TW" dirty="0">
                <a:solidFill>
                  <a:srgbClr val="BA2DA2"/>
                </a:solidFill>
                <a:latin typeface="Menlo" charset="0"/>
                <a:ea typeface="Microsoft YaHei Light" panose="020B0502040204020203" pitchFamily="34" charset="-122"/>
              </a:rPr>
              <a:t>    else</a:t>
            </a:r>
            <a:r>
              <a:rPr lang="is-IS" altLang="zh-TW" dirty="0">
                <a:solidFill>
                  <a:srgbClr val="000000"/>
                </a:solidFill>
                <a:latin typeface="Menlo" charset="0"/>
                <a:ea typeface="Microsoft YaHei Light" panose="020B0502040204020203" pitchFamily="34" charset="-122"/>
              </a:rPr>
              <a:t> </a:t>
            </a:r>
            <a:r>
              <a:rPr lang="is-IS" altLang="zh-TW" dirty="0">
                <a:solidFill>
                  <a:srgbClr val="BA2DA2"/>
                </a:solidFill>
                <a:latin typeface="Menlo" charset="0"/>
                <a:ea typeface="Microsoft YaHei Light" panose="020B0502040204020203" pitchFamily="34" charset="-122"/>
              </a:rPr>
              <a:t>if</a:t>
            </a:r>
            <a:r>
              <a:rPr lang="is-IS" altLang="zh-TW" dirty="0">
                <a:solidFill>
                  <a:srgbClr val="000000"/>
                </a:solidFill>
                <a:latin typeface="Menlo" charset="0"/>
                <a:ea typeface="Microsoft YaHei Light" panose="020B0502040204020203" pitchFamily="34" charset="-122"/>
              </a:rPr>
              <a:t> (pid &gt; </a:t>
            </a:r>
            <a:r>
              <a:rPr lang="is-IS" altLang="zh-TW" dirty="0">
                <a:solidFill>
                  <a:srgbClr val="272AD8"/>
                </a:solidFill>
                <a:latin typeface="Menlo" charset="0"/>
                <a:ea typeface="Microsoft YaHei Light" panose="020B0502040204020203" pitchFamily="34" charset="-122"/>
              </a:rPr>
              <a:t>0</a:t>
            </a:r>
            <a:r>
              <a:rPr lang="is-IS" altLang="zh-TW" dirty="0">
                <a:solidFill>
                  <a:srgbClr val="000000"/>
                </a:solidFill>
                <a:latin typeface="Menlo" charset="0"/>
                <a:ea typeface="Microsoft YaHei Light" panose="020B0502040204020203" pitchFamily="34" charset="-122"/>
              </a:rPr>
              <a:t>) { </a:t>
            </a:r>
            <a:r>
              <a:rPr lang="is-IS" altLang="zh-TW" dirty="0">
                <a:solidFill>
                  <a:srgbClr val="008400"/>
                </a:solidFill>
                <a:latin typeface="Menlo" charset="0"/>
                <a:ea typeface="Microsoft YaHei Light" panose="020B0502040204020203" pitchFamily="34" charset="-122"/>
              </a:rPr>
              <a:t>/* parent </a:t>
            </a:r>
            <a:r>
              <a:rPr lang="zh-TW" altLang="is-IS" dirty="0">
                <a:solidFill>
                  <a:srgbClr val="0084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執行</a:t>
            </a:r>
            <a:r>
              <a:rPr lang="is-IS" altLang="zh-TW" dirty="0">
                <a:solidFill>
                  <a:srgbClr val="008400"/>
                </a:solidFill>
                <a:latin typeface="Menlo" charset="0"/>
                <a:ea typeface="Microsoft YaHei Light" panose="020B0502040204020203" pitchFamily="34" charset="-122"/>
              </a:rPr>
              <a:t> */</a:t>
            </a:r>
            <a:endParaRPr lang="is-IS" altLang="zh-TW" dirty="0">
              <a:solidFill>
                <a:srgbClr val="000000"/>
              </a:solidFill>
              <a:latin typeface="Menlo" charset="0"/>
              <a:ea typeface="Microsoft YaHei Light" panose="020B0502040204020203" pitchFamily="34" charset="-122"/>
            </a:endParaRPr>
          </a:p>
          <a:p>
            <a:pPr marL="342900" indent="-342900">
              <a:buFont typeface="+mj-lt"/>
              <a:buAutoNum type="arabicPeriod" startAt="12"/>
            </a:pPr>
            <a:r>
              <a:rPr lang="is-IS" altLang="zh-TW" dirty="0">
                <a:solidFill>
                  <a:srgbClr val="000000"/>
                </a:solidFill>
                <a:latin typeface="Menlo" charset="0"/>
                <a:ea typeface="Microsoft YaHei Light" panose="020B0502040204020203" pitchFamily="34" charset="-122"/>
              </a:rPr>
              <a:t>        var = </a:t>
            </a:r>
            <a:r>
              <a:rPr lang="is-IS" altLang="zh-TW" dirty="0">
                <a:solidFill>
                  <a:srgbClr val="272AD8"/>
                </a:solidFill>
                <a:latin typeface="Menlo" charset="0"/>
                <a:ea typeface="Microsoft YaHei Light" panose="020B0502040204020203" pitchFamily="34" charset="-122"/>
              </a:rPr>
              <a:t>2</a:t>
            </a:r>
            <a:r>
              <a:rPr lang="is-IS" altLang="zh-TW" dirty="0">
                <a:solidFill>
                  <a:srgbClr val="000000"/>
                </a:solidFill>
                <a:latin typeface="Menlo" charset="0"/>
                <a:ea typeface="Microsoft YaHei Light" panose="020B0502040204020203" pitchFamily="34" charset="-122"/>
              </a:rPr>
              <a:t>;</a:t>
            </a:r>
          </a:p>
          <a:p>
            <a:pPr marL="342900" indent="-342900">
              <a:buFont typeface="+mj-lt"/>
              <a:buAutoNum type="arabicPeriod" startAt="12"/>
            </a:pPr>
            <a:r>
              <a:rPr lang="is-IS" altLang="zh-TW" dirty="0">
                <a:solidFill>
                  <a:srgbClr val="000000"/>
                </a:solidFill>
                <a:latin typeface="Menlo" charset="0"/>
                <a:ea typeface="Microsoft YaHei Light" panose="020B0502040204020203" pitchFamily="34" charset="-122"/>
              </a:rPr>
              <a:t>    }</a:t>
            </a:r>
          </a:p>
          <a:p>
            <a:pPr marL="342900" indent="-342900">
              <a:buFont typeface="+mj-lt"/>
              <a:buAutoNum type="arabicPeriod" startAt="12"/>
            </a:pPr>
            <a:r>
              <a:rPr lang="is-IS" altLang="zh-TW" dirty="0">
                <a:solidFill>
                  <a:srgbClr val="000000"/>
                </a:solidFill>
                <a:latin typeface="Menlo" charset="0"/>
                <a:ea typeface="Microsoft YaHei Light" panose="020B0502040204020203" pitchFamily="34" charset="-122"/>
              </a:rPr>
              <a:t>    printf(“%d”, var)</a:t>
            </a:r>
          </a:p>
          <a:p>
            <a:pPr marL="342900" indent="-342900">
              <a:buFont typeface="+mj-lt"/>
              <a:buAutoNum type="arabicPeriod" startAt="12"/>
            </a:pPr>
            <a:r>
              <a:rPr lang="is-IS" altLang="zh-TW" dirty="0">
                <a:solidFill>
                  <a:srgbClr val="000000"/>
                </a:solidFill>
                <a:latin typeface="Menlo" charset="0"/>
                <a:ea typeface="Microsoft YaHei Light" panose="020B0502040204020203" pitchFamily="34" charset="-122"/>
              </a:rPr>
              <a:t>    </a:t>
            </a:r>
            <a:r>
              <a:rPr lang="is-IS" altLang="zh-TW" dirty="0">
                <a:solidFill>
                  <a:srgbClr val="BA2DA2"/>
                </a:solidFill>
                <a:latin typeface="Menlo" charset="0"/>
                <a:ea typeface="Microsoft YaHei Light" panose="020B0502040204020203" pitchFamily="34" charset="-122"/>
              </a:rPr>
              <a:t>return</a:t>
            </a:r>
            <a:r>
              <a:rPr lang="is-IS" altLang="zh-TW" dirty="0">
                <a:solidFill>
                  <a:srgbClr val="000000"/>
                </a:solidFill>
                <a:latin typeface="Menlo" charset="0"/>
                <a:ea typeface="Microsoft YaHei Light" panose="020B0502040204020203" pitchFamily="34" charset="-122"/>
              </a:rPr>
              <a:t> </a:t>
            </a:r>
            <a:r>
              <a:rPr lang="is-IS" altLang="zh-TW" dirty="0">
                <a:solidFill>
                  <a:srgbClr val="272AD8"/>
                </a:solidFill>
                <a:latin typeface="Menlo" charset="0"/>
                <a:ea typeface="Microsoft YaHei Light" panose="020B0502040204020203" pitchFamily="34" charset="-122"/>
              </a:rPr>
              <a:t>0</a:t>
            </a:r>
            <a:r>
              <a:rPr lang="is-IS" altLang="zh-TW" dirty="0">
                <a:solidFill>
                  <a:srgbClr val="000000"/>
                </a:solidFill>
                <a:latin typeface="Menlo" charset="0"/>
                <a:ea typeface="Microsoft YaHei Light" panose="020B0502040204020203" pitchFamily="34" charset="-122"/>
              </a:rPr>
              <a:t>;</a:t>
            </a:r>
          </a:p>
          <a:p>
            <a:pPr marL="342900" indent="-342900">
              <a:buFont typeface="+mj-lt"/>
              <a:buAutoNum type="arabicPeriod" startAt="12"/>
            </a:pPr>
            <a:r>
              <a:rPr lang="is-IS" altLang="zh-TW" dirty="0">
                <a:solidFill>
                  <a:srgbClr val="000000"/>
                </a:solidFill>
                <a:latin typeface="Menlo" charset="0"/>
                <a:ea typeface="Microsoft YaHei Light" panose="020B0502040204020203" pitchFamily="34" charset="-122"/>
              </a:rPr>
              <a:t>}</a:t>
            </a:r>
            <a:endParaRPr lang="zh-TW" altLang="en-US" dirty="0">
              <a:ea typeface="Microsoft YaHei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302564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616CDFA-1F0D-9748-9FFF-F3FB6181A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fork1.c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DC8D6EA-FF83-A04D-977F-09799A0170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zh-TW" altLang="en-US" sz="2200" dirty="0"/>
              <a:t>利用</a:t>
            </a:r>
            <a:r>
              <a:rPr lang="en-US" altLang="zh-TW" sz="2200" dirty="0"/>
              <a:t>fork()</a:t>
            </a:r>
            <a:r>
              <a:rPr lang="zh-TW" altLang="en-US" sz="2200" dirty="0"/>
              <a:t>的回傳值 </a:t>
            </a:r>
            <a:r>
              <a:rPr lang="en-US" altLang="zh-TW" sz="2200" dirty="0"/>
              <a:t>(</a:t>
            </a:r>
            <a:r>
              <a:rPr lang="zh-TW" altLang="en-US" sz="2200" dirty="0"/>
              <a:t>亦即</a:t>
            </a:r>
            <a:r>
              <a:rPr lang="en-US" altLang="zh-TW" sz="2200" dirty="0" err="1"/>
              <a:t>pid</a:t>
            </a:r>
            <a:r>
              <a:rPr lang="en-US" altLang="zh-TW" sz="2200" dirty="0"/>
              <a:t>)</a:t>
            </a:r>
            <a:r>
              <a:rPr lang="zh-TW" altLang="en-US" sz="2200" dirty="0"/>
              <a:t>進行父程序與子程序各自需要完成任務的程式碼區分</a:t>
            </a:r>
            <a:endParaRPr lang="en-US" altLang="zh-TW" sz="2200" dirty="0"/>
          </a:p>
          <a:p>
            <a:pPr algn="just"/>
            <a:r>
              <a:rPr lang="zh-TW" altLang="en-US" sz="2200" dirty="0"/>
              <a:t>各程序的執行結果：</a:t>
            </a:r>
            <a:endParaRPr lang="en-US" altLang="zh-TW" sz="2200" dirty="0"/>
          </a:p>
          <a:p>
            <a:pPr lvl="1" algn="just"/>
            <a:r>
              <a:rPr lang="zh-TW" altLang="en-US" sz="2000" dirty="0"/>
              <a:t>父程序：</a:t>
            </a:r>
            <a:r>
              <a:rPr lang="en-US" altLang="zh-TW" sz="2000" dirty="0">
                <a:solidFill>
                  <a:schemeClr val="accent3">
                    <a:lumMod val="75000"/>
                  </a:schemeClr>
                </a:solidFill>
              </a:rPr>
              <a:t>02</a:t>
            </a:r>
          </a:p>
          <a:p>
            <a:pPr lvl="1" algn="just"/>
            <a:r>
              <a:rPr lang="zh-TW" altLang="en-US" sz="2000" dirty="0"/>
              <a:t>子程序：</a:t>
            </a:r>
            <a:r>
              <a:rPr lang="en-US" altLang="zh-TW" sz="2000" dirty="0">
                <a:solidFill>
                  <a:srgbClr val="FF0000"/>
                </a:solidFill>
              </a:rPr>
              <a:t>01</a:t>
            </a:r>
          </a:p>
          <a:p>
            <a:pPr algn="just"/>
            <a:r>
              <a:rPr lang="zh-TW" altLang="en-US" sz="2200" dirty="0"/>
              <a:t>然而，系統並沒有限制兩個程序的執行順序</a:t>
            </a:r>
            <a:endParaRPr lang="en-US" altLang="zh-TW" sz="2200" dirty="0"/>
          </a:p>
          <a:p>
            <a:pPr lvl="1" algn="just"/>
            <a:r>
              <a:rPr lang="zh-TW" altLang="en-US" sz="2000" dirty="0"/>
              <a:t>若</a:t>
            </a:r>
            <a:r>
              <a:rPr lang="en-US" altLang="zh-TW" sz="2000" dirty="0"/>
              <a:t>fork()</a:t>
            </a:r>
            <a:r>
              <a:rPr lang="zh-TW" altLang="en-US" sz="2000" dirty="0"/>
              <a:t>成功，執行結果可能為：</a:t>
            </a:r>
            <a:r>
              <a:rPr lang="en-US" altLang="zh-TW" sz="2000" dirty="0">
                <a:solidFill>
                  <a:srgbClr val="FF0000"/>
                </a:solidFill>
              </a:rPr>
              <a:t>0</a:t>
            </a:r>
            <a:r>
              <a:rPr lang="en-US" altLang="zh-TW" sz="2000" dirty="0">
                <a:solidFill>
                  <a:schemeClr val="accent3">
                    <a:lumMod val="75000"/>
                  </a:schemeClr>
                </a:solidFill>
              </a:rPr>
              <a:t>0</a:t>
            </a:r>
            <a:r>
              <a:rPr lang="en-US" altLang="zh-TW" sz="2000" dirty="0">
                <a:solidFill>
                  <a:srgbClr val="FF0000"/>
                </a:solidFill>
              </a:rPr>
              <a:t>1</a:t>
            </a:r>
            <a:r>
              <a:rPr lang="en-US" altLang="zh-TW" sz="2000" dirty="0">
                <a:solidFill>
                  <a:schemeClr val="accent3">
                    <a:lumMod val="75000"/>
                  </a:schemeClr>
                </a:solidFill>
              </a:rPr>
              <a:t>2</a:t>
            </a:r>
            <a:r>
              <a:rPr lang="en-US" altLang="zh-TW" sz="2000" dirty="0"/>
              <a:t>, </a:t>
            </a:r>
            <a:r>
              <a:rPr lang="en-US" altLang="zh-TW" sz="2000" dirty="0">
                <a:solidFill>
                  <a:srgbClr val="FF0000"/>
                </a:solidFill>
              </a:rPr>
              <a:t>0</a:t>
            </a:r>
            <a:r>
              <a:rPr lang="en-US" altLang="zh-TW" sz="2000" dirty="0">
                <a:solidFill>
                  <a:schemeClr val="accent3">
                    <a:lumMod val="75000"/>
                  </a:schemeClr>
                </a:solidFill>
              </a:rPr>
              <a:t>02</a:t>
            </a:r>
            <a:r>
              <a:rPr lang="en-US" altLang="zh-TW" sz="2000" dirty="0">
                <a:solidFill>
                  <a:srgbClr val="FF0000"/>
                </a:solidFill>
              </a:rPr>
              <a:t>1</a:t>
            </a:r>
            <a:r>
              <a:rPr lang="en-US" altLang="zh-TW" sz="2000" dirty="0"/>
              <a:t>, </a:t>
            </a:r>
            <a:r>
              <a:rPr lang="en-US" altLang="zh-TW" sz="2000" dirty="0">
                <a:solidFill>
                  <a:srgbClr val="FF0000"/>
                </a:solidFill>
              </a:rPr>
              <a:t>01</a:t>
            </a:r>
            <a:r>
              <a:rPr lang="en-US" altLang="zh-TW" sz="2000" dirty="0">
                <a:solidFill>
                  <a:schemeClr val="accent3">
                    <a:lumMod val="75000"/>
                  </a:schemeClr>
                </a:solidFill>
              </a:rPr>
              <a:t>02</a:t>
            </a:r>
            <a:r>
              <a:rPr lang="en-US" altLang="zh-TW" sz="2000" dirty="0"/>
              <a:t>, </a:t>
            </a:r>
            <a:r>
              <a:rPr lang="zh-TW" altLang="en-US" sz="2000" dirty="0"/>
              <a:t>或 </a:t>
            </a:r>
            <a:r>
              <a:rPr lang="en-US" altLang="zh-TW" sz="2000" dirty="0">
                <a:solidFill>
                  <a:schemeClr val="accent3">
                    <a:lumMod val="75000"/>
                  </a:schemeClr>
                </a:solidFill>
              </a:rPr>
              <a:t>02</a:t>
            </a:r>
            <a:r>
              <a:rPr lang="en-US" altLang="zh-TW" sz="2000" dirty="0">
                <a:solidFill>
                  <a:srgbClr val="FF0000"/>
                </a:solidFill>
              </a:rPr>
              <a:t>01</a:t>
            </a:r>
          </a:p>
          <a:p>
            <a:pPr lvl="1" algn="just"/>
            <a:r>
              <a:rPr lang="zh-TW" altLang="en-US" sz="2000" dirty="0"/>
              <a:t>若</a:t>
            </a:r>
            <a:r>
              <a:rPr lang="en-US" altLang="zh-TW" sz="2000" dirty="0"/>
              <a:t>fork()</a:t>
            </a:r>
            <a:r>
              <a:rPr lang="zh-TW" altLang="en-US" sz="2000" dirty="0"/>
              <a:t>失敗，執行結果為：</a:t>
            </a:r>
            <a:r>
              <a:rPr lang="en-US" altLang="zh-TW" sz="2000" dirty="0">
                <a:solidFill>
                  <a:schemeClr val="accent3">
                    <a:lumMod val="75000"/>
                  </a:schemeClr>
                </a:solidFill>
              </a:rPr>
              <a:t>00</a:t>
            </a:r>
          </a:p>
          <a:p>
            <a:pPr algn="just"/>
            <a:r>
              <a:rPr lang="zh-TW" altLang="en-US" dirty="0">
                <a:solidFill>
                  <a:srgbClr val="FF0000"/>
                </a:solidFill>
              </a:rPr>
              <a:t>你的實際結果是？</a:t>
            </a:r>
            <a:endParaRPr lang="en-US" altLang="zh-TW" dirty="0">
              <a:solidFill>
                <a:srgbClr val="FF0000"/>
              </a:solidFill>
            </a:endParaRPr>
          </a:p>
          <a:p>
            <a:pPr lvl="1" algn="just"/>
            <a:r>
              <a:rPr lang="en-US" altLang="zh-TW" dirty="0">
                <a:solidFill>
                  <a:srgbClr val="FF0000"/>
                </a:solidFill>
              </a:rPr>
              <a:t>Linux</a:t>
            </a:r>
            <a:r>
              <a:rPr lang="zh-TW" altLang="en-US" dirty="0">
                <a:solidFill>
                  <a:srgbClr val="FF0000"/>
                </a:solidFill>
              </a:rPr>
              <a:t>的執行順序其實是固定的</a:t>
            </a:r>
            <a:endParaRPr lang="en-US" altLang="zh-TW" dirty="0">
              <a:solidFill>
                <a:srgbClr val="FF0000"/>
              </a:solidFill>
            </a:endParaRPr>
          </a:p>
          <a:p>
            <a:pPr lvl="1" algn="just"/>
            <a:r>
              <a:rPr lang="en-US" altLang="zh-TW" dirty="0">
                <a:solidFill>
                  <a:srgbClr val="FF0000"/>
                </a:solidFill>
              </a:rPr>
              <a:t>/proc/sys/kernel/</a:t>
            </a:r>
            <a:r>
              <a:rPr lang="en-US" altLang="zh-TW" dirty="0" err="1">
                <a:solidFill>
                  <a:srgbClr val="FF0000"/>
                </a:solidFill>
              </a:rPr>
              <a:t>sched_child_runs_first</a:t>
            </a:r>
            <a:endParaRPr lang="en-US" altLang="zh-TW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37514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71FC51C-A2FC-604A-B01F-65DB41331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TW" altLang="en-US" dirty="0"/>
              <a:t>調換</a:t>
            </a:r>
            <a:r>
              <a:rPr kumimoji="1" lang="en-US" altLang="zh-TW" dirty="0"/>
              <a:t>fork</a:t>
            </a:r>
            <a:r>
              <a:rPr kumimoji="1" lang="zh-TW" altLang="en-US" dirty="0"/>
              <a:t>與</a:t>
            </a:r>
            <a:r>
              <a:rPr kumimoji="1" lang="en-US" altLang="zh-TW" dirty="0" err="1"/>
              <a:t>printf</a:t>
            </a:r>
            <a:r>
              <a:rPr kumimoji="1" lang="en-US" altLang="zh-TW" dirty="0"/>
              <a:t>(frok2.c)</a:t>
            </a:r>
            <a:r>
              <a:rPr kumimoji="1" lang="zh-TW" altLang="en-US" dirty="0"/>
              <a:t>，其輸出結果為？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7133301-58E7-EB4D-8C17-6F6F84A2EB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pPr marL="342900" indent="-342900">
              <a:buFont typeface="+mj-lt"/>
              <a:buAutoNum type="arabicPeriod"/>
            </a:pPr>
            <a:r>
              <a:rPr lang="is-IS" altLang="zh-TW" dirty="0">
                <a:solidFill>
                  <a:srgbClr val="78492A"/>
                </a:solidFill>
                <a:latin typeface="Menlo" charset="0"/>
              </a:rPr>
              <a:t>#include </a:t>
            </a:r>
            <a:r>
              <a:rPr lang="is-IS" altLang="zh-TW" dirty="0">
                <a:solidFill>
                  <a:srgbClr val="D12F1B"/>
                </a:solidFill>
                <a:latin typeface="Menlo" charset="0"/>
              </a:rPr>
              <a:t>&lt;stdio.h&gt;</a:t>
            </a:r>
            <a:endParaRPr lang="is-IS" altLang="zh-TW" dirty="0">
              <a:solidFill>
                <a:srgbClr val="78492A"/>
              </a:solidFill>
              <a:latin typeface="Menlo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is-IS" altLang="zh-TW" dirty="0">
                <a:solidFill>
                  <a:srgbClr val="78492A"/>
                </a:solidFill>
                <a:latin typeface="Menlo" charset="0"/>
              </a:rPr>
              <a:t>#include </a:t>
            </a:r>
            <a:r>
              <a:rPr lang="is-IS" altLang="zh-TW" dirty="0">
                <a:solidFill>
                  <a:srgbClr val="D12F1B"/>
                </a:solidFill>
                <a:latin typeface="Menlo" charset="0"/>
              </a:rPr>
              <a:t>&lt;unistd.h&gt;</a:t>
            </a:r>
          </a:p>
          <a:p>
            <a:pPr marL="342900" indent="-342900">
              <a:buFont typeface="+mj-lt"/>
              <a:buAutoNum type="arabicPeriod"/>
            </a:pPr>
            <a:r>
              <a:rPr lang="is-IS" altLang="zh-TW" dirty="0">
                <a:solidFill>
                  <a:srgbClr val="BA2DA2"/>
                </a:solidFill>
                <a:latin typeface="Menlo" charset="0"/>
              </a:rPr>
              <a:t>int</a:t>
            </a:r>
            <a:r>
              <a:rPr lang="is-IS" altLang="zh-TW" dirty="0">
                <a:solidFill>
                  <a:srgbClr val="000000"/>
                </a:solidFill>
                <a:latin typeface="Menlo" charset="0"/>
              </a:rPr>
              <a:t> main()</a:t>
            </a:r>
          </a:p>
          <a:p>
            <a:pPr marL="342900" indent="-342900">
              <a:buFont typeface="+mj-lt"/>
              <a:buAutoNum type="arabicPeriod"/>
            </a:pPr>
            <a:r>
              <a:rPr lang="is-IS" altLang="zh-TW" dirty="0">
                <a:solidFill>
                  <a:srgbClr val="000000"/>
                </a:solidFill>
                <a:latin typeface="Menlo" charset="0"/>
              </a:rPr>
              <a:t>{</a:t>
            </a:r>
          </a:p>
          <a:p>
            <a:pPr marL="342900" indent="-342900">
              <a:buFont typeface="+mj-lt"/>
              <a:buAutoNum type="arabicPeriod"/>
            </a:pPr>
            <a:r>
              <a:rPr lang="is-IS" altLang="zh-TW" dirty="0">
                <a:solidFill>
                  <a:srgbClr val="000000"/>
                </a:solidFill>
                <a:latin typeface="Menlo" charset="0"/>
              </a:rPr>
              <a:t>    </a:t>
            </a:r>
            <a:r>
              <a:rPr lang="is-IS" altLang="zh-TW" dirty="0">
                <a:solidFill>
                  <a:srgbClr val="BA2DA2"/>
                </a:solidFill>
                <a:latin typeface="Menlo" charset="0"/>
              </a:rPr>
              <a:t>int</a:t>
            </a:r>
            <a:r>
              <a:rPr lang="is-IS" altLang="zh-TW" dirty="0">
                <a:solidFill>
                  <a:srgbClr val="000000"/>
                </a:solidFill>
                <a:latin typeface="Menlo" charset="0"/>
              </a:rPr>
              <a:t> var = </a:t>
            </a:r>
            <a:r>
              <a:rPr lang="is-IS" altLang="zh-TW" dirty="0">
                <a:solidFill>
                  <a:srgbClr val="272AD8"/>
                </a:solidFill>
                <a:latin typeface="Menlo" charset="0"/>
              </a:rPr>
              <a:t>0</a:t>
            </a:r>
            <a:r>
              <a:rPr lang="is-IS" altLang="zh-TW" dirty="0">
                <a:solidFill>
                  <a:srgbClr val="000000"/>
                </a:solidFill>
                <a:latin typeface="Menlo" charset="0"/>
              </a:rPr>
              <a:t>;</a:t>
            </a:r>
          </a:p>
          <a:p>
            <a:pPr marL="342900" indent="-342900">
              <a:buFont typeface="+mj-lt"/>
              <a:buAutoNum type="arabicPeriod"/>
            </a:pPr>
            <a:r>
              <a:rPr lang="is-IS" altLang="zh-TW" dirty="0">
                <a:solidFill>
                  <a:srgbClr val="000000"/>
                </a:solidFill>
                <a:latin typeface="Menlo" charset="0"/>
              </a:rPr>
              <a:t>    pid_t pid;</a:t>
            </a:r>
          </a:p>
          <a:p>
            <a:pPr marL="342900" indent="-342900">
              <a:buFont typeface="+mj-lt"/>
              <a:buAutoNum type="arabicPeriod"/>
            </a:pPr>
            <a:r>
              <a:rPr lang="is-IS" altLang="zh-TW" b="1" dirty="0">
                <a:solidFill>
                  <a:srgbClr val="FF0000"/>
                </a:solidFill>
                <a:latin typeface="Menlo" charset="0"/>
              </a:rPr>
              <a:t>    printf(“%d”, var);</a:t>
            </a:r>
          </a:p>
          <a:p>
            <a:pPr marL="342900" indent="-342900">
              <a:buFont typeface="+mj-lt"/>
              <a:buAutoNum type="arabicPeriod"/>
            </a:pPr>
            <a:r>
              <a:rPr lang="is-IS" altLang="zh-TW" b="1" dirty="0">
                <a:solidFill>
                  <a:srgbClr val="FF0000"/>
                </a:solidFill>
                <a:latin typeface="Menlo" charset="0"/>
              </a:rPr>
              <a:t>    pid = fork();</a:t>
            </a:r>
          </a:p>
          <a:p>
            <a:pPr marL="342900" indent="-342900">
              <a:buFont typeface="+mj-lt"/>
              <a:buAutoNum type="arabicPeriod"/>
            </a:pPr>
            <a:r>
              <a:rPr lang="is-IS" altLang="zh-TW" dirty="0">
                <a:solidFill>
                  <a:srgbClr val="000000"/>
                </a:solidFill>
                <a:latin typeface="Menlo" charset="0"/>
              </a:rPr>
              <a:t>    </a:t>
            </a:r>
            <a:r>
              <a:rPr lang="is-IS" altLang="zh-TW" dirty="0">
                <a:solidFill>
                  <a:srgbClr val="BA2DA2"/>
                </a:solidFill>
                <a:latin typeface="Menlo" charset="0"/>
              </a:rPr>
              <a:t>if</a:t>
            </a:r>
            <a:r>
              <a:rPr lang="is-IS" altLang="zh-TW" dirty="0">
                <a:solidFill>
                  <a:srgbClr val="000000"/>
                </a:solidFill>
                <a:latin typeface="Menlo" charset="0"/>
              </a:rPr>
              <a:t>(pid == </a:t>
            </a:r>
            <a:r>
              <a:rPr lang="is-IS" altLang="zh-TW" dirty="0">
                <a:solidFill>
                  <a:srgbClr val="272AD8"/>
                </a:solidFill>
                <a:latin typeface="Menlo" charset="0"/>
              </a:rPr>
              <a:t>0</a:t>
            </a:r>
            <a:r>
              <a:rPr lang="is-IS" altLang="zh-TW" dirty="0">
                <a:solidFill>
                  <a:srgbClr val="000000"/>
                </a:solidFill>
                <a:latin typeface="Menlo" charset="0"/>
              </a:rPr>
              <a:t>) {          </a:t>
            </a:r>
            <a:r>
              <a:rPr lang="is-IS" altLang="zh-TW" dirty="0">
                <a:solidFill>
                  <a:srgbClr val="008400"/>
                </a:solidFill>
                <a:latin typeface="Menlo" charset="0"/>
              </a:rPr>
              <a:t>/* child </a:t>
            </a:r>
            <a:r>
              <a:rPr lang="zh-TW" altLang="is-IS" dirty="0">
                <a:solidFill>
                  <a:srgbClr val="008400"/>
                </a:solidFill>
              </a:rPr>
              <a:t>執行</a:t>
            </a:r>
            <a:r>
              <a:rPr lang="is-IS" altLang="zh-TW" dirty="0">
                <a:solidFill>
                  <a:srgbClr val="008400"/>
                </a:solidFill>
                <a:latin typeface="Menlo" charset="0"/>
              </a:rPr>
              <a:t> */</a:t>
            </a:r>
            <a:endParaRPr lang="is-IS" altLang="zh-TW" dirty="0">
              <a:solidFill>
                <a:srgbClr val="000000"/>
              </a:solidFill>
              <a:latin typeface="Menlo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is-IS" altLang="zh-TW" dirty="0">
                <a:solidFill>
                  <a:srgbClr val="000000"/>
                </a:solidFill>
                <a:latin typeface="Menlo" charset="0"/>
              </a:rPr>
              <a:t>        var = </a:t>
            </a:r>
            <a:r>
              <a:rPr lang="is-IS" altLang="zh-TW" dirty="0">
                <a:solidFill>
                  <a:srgbClr val="272AD8"/>
                </a:solidFill>
                <a:latin typeface="Menlo" charset="0"/>
              </a:rPr>
              <a:t>1</a:t>
            </a:r>
            <a:r>
              <a:rPr lang="is-IS" altLang="zh-TW" dirty="0">
                <a:solidFill>
                  <a:srgbClr val="000000"/>
                </a:solidFill>
                <a:latin typeface="Menlo" charset="0"/>
              </a:rPr>
              <a:t>;</a:t>
            </a:r>
          </a:p>
          <a:p>
            <a:pPr marL="342900" indent="-342900">
              <a:buFont typeface="+mj-lt"/>
              <a:buAutoNum type="arabicPeriod"/>
            </a:pPr>
            <a:r>
              <a:rPr lang="is-IS" altLang="zh-TW" dirty="0">
                <a:solidFill>
                  <a:srgbClr val="000000"/>
                </a:solidFill>
                <a:latin typeface="Menlo" charset="0"/>
              </a:rPr>
              <a:t>    } </a:t>
            </a:r>
            <a:r>
              <a:rPr lang="is-IS" altLang="zh-TW" dirty="0">
                <a:solidFill>
                  <a:srgbClr val="BA2DA2"/>
                </a:solidFill>
                <a:latin typeface="Menlo" charset="0"/>
              </a:rPr>
              <a:t>else</a:t>
            </a:r>
            <a:r>
              <a:rPr lang="is-IS" altLang="zh-TW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is-IS" altLang="zh-TW" dirty="0">
                <a:solidFill>
                  <a:srgbClr val="BA2DA2"/>
                </a:solidFill>
                <a:latin typeface="Menlo" charset="0"/>
              </a:rPr>
              <a:t>if</a:t>
            </a:r>
            <a:r>
              <a:rPr lang="is-IS" altLang="zh-TW" dirty="0">
                <a:solidFill>
                  <a:srgbClr val="000000"/>
                </a:solidFill>
                <a:latin typeface="Menlo" charset="0"/>
              </a:rPr>
              <a:t> (pid &gt; </a:t>
            </a:r>
            <a:r>
              <a:rPr lang="is-IS" altLang="zh-TW" dirty="0">
                <a:solidFill>
                  <a:srgbClr val="272AD8"/>
                </a:solidFill>
                <a:latin typeface="Menlo" charset="0"/>
              </a:rPr>
              <a:t>0</a:t>
            </a:r>
            <a:r>
              <a:rPr lang="is-IS" altLang="zh-TW" dirty="0">
                <a:solidFill>
                  <a:srgbClr val="000000"/>
                </a:solidFill>
                <a:latin typeface="Menlo" charset="0"/>
              </a:rPr>
              <a:t>) {   </a:t>
            </a:r>
            <a:r>
              <a:rPr lang="is-IS" altLang="zh-TW" dirty="0">
                <a:solidFill>
                  <a:srgbClr val="008400"/>
                </a:solidFill>
                <a:latin typeface="Menlo" charset="0"/>
              </a:rPr>
              <a:t>/* parent </a:t>
            </a:r>
            <a:r>
              <a:rPr lang="zh-TW" altLang="is-IS" dirty="0">
                <a:solidFill>
                  <a:srgbClr val="008400"/>
                </a:solidFill>
              </a:rPr>
              <a:t>執行</a:t>
            </a:r>
            <a:r>
              <a:rPr lang="is-IS" altLang="zh-TW" dirty="0">
                <a:solidFill>
                  <a:srgbClr val="008400"/>
                </a:solidFill>
                <a:latin typeface="Menlo" charset="0"/>
              </a:rPr>
              <a:t> */</a:t>
            </a:r>
            <a:endParaRPr lang="is-IS" altLang="zh-TW" dirty="0">
              <a:solidFill>
                <a:srgbClr val="000000"/>
              </a:solidFill>
              <a:latin typeface="Menlo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is-IS" altLang="zh-TW" dirty="0">
                <a:solidFill>
                  <a:srgbClr val="000000"/>
                </a:solidFill>
                <a:latin typeface="Menlo" charset="0"/>
              </a:rPr>
              <a:t>        var = </a:t>
            </a:r>
            <a:r>
              <a:rPr lang="is-IS" altLang="zh-TW" dirty="0">
                <a:solidFill>
                  <a:srgbClr val="272AD8"/>
                </a:solidFill>
                <a:latin typeface="Menlo" charset="0"/>
              </a:rPr>
              <a:t>2</a:t>
            </a:r>
            <a:r>
              <a:rPr lang="is-IS" altLang="zh-TW" dirty="0">
                <a:solidFill>
                  <a:srgbClr val="000000"/>
                </a:solidFill>
                <a:latin typeface="Menlo" charset="0"/>
              </a:rPr>
              <a:t>;</a:t>
            </a:r>
          </a:p>
          <a:p>
            <a:pPr marL="342900" indent="-342900">
              <a:buFont typeface="+mj-lt"/>
              <a:buAutoNum type="arabicPeriod"/>
            </a:pPr>
            <a:r>
              <a:rPr lang="is-IS" altLang="zh-TW" dirty="0">
                <a:solidFill>
                  <a:srgbClr val="000000"/>
                </a:solidFill>
                <a:latin typeface="Menlo" charset="0"/>
              </a:rPr>
              <a:t>    }</a:t>
            </a:r>
          </a:p>
          <a:p>
            <a:pPr marL="342900" indent="-342900">
              <a:buFont typeface="+mj-lt"/>
              <a:buAutoNum type="arabicPeriod"/>
            </a:pPr>
            <a:r>
              <a:rPr lang="is-IS" altLang="zh-TW" dirty="0">
                <a:solidFill>
                  <a:srgbClr val="000000"/>
                </a:solidFill>
                <a:latin typeface="Menlo" charset="0"/>
              </a:rPr>
              <a:t>    printf(“%d”, var)</a:t>
            </a:r>
          </a:p>
          <a:p>
            <a:pPr marL="342900" indent="-342900">
              <a:buFont typeface="+mj-lt"/>
              <a:buAutoNum type="arabicPeriod"/>
            </a:pPr>
            <a:r>
              <a:rPr lang="is-IS" altLang="zh-TW" dirty="0">
                <a:solidFill>
                  <a:srgbClr val="000000"/>
                </a:solidFill>
                <a:latin typeface="Menlo" charset="0"/>
              </a:rPr>
              <a:t>    </a:t>
            </a:r>
            <a:r>
              <a:rPr lang="is-IS" altLang="zh-TW" dirty="0">
                <a:solidFill>
                  <a:srgbClr val="BA2DA2"/>
                </a:solidFill>
                <a:latin typeface="Menlo" charset="0"/>
              </a:rPr>
              <a:t>return</a:t>
            </a:r>
            <a:r>
              <a:rPr lang="is-IS" altLang="zh-TW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is-IS" altLang="zh-TW" dirty="0">
                <a:solidFill>
                  <a:srgbClr val="272AD8"/>
                </a:solidFill>
                <a:latin typeface="Menlo" charset="0"/>
              </a:rPr>
              <a:t>0</a:t>
            </a:r>
            <a:r>
              <a:rPr lang="is-IS" altLang="zh-TW" dirty="0">
                <a:solidFill>
                  <a:srgbClr val="000000"/>
                </a:solidFill>
                <a:latin typeface="Menlo" charset="0"/>
              </a:rPr>
              <a:t>;</a:t>
            </a:r>
          </a:p>
          <a:p>
            <a:pPr marL="342900" indent="-342900">
              <a:buFont typeface="+mj-lt"/>
              <a:buAutoNum type="arabicPeriod"/>
            </a:pPr>
            <a:r>
              <a:rPr lang="is-IS" altLang="zh-TW" dirty="0">
                <a:solidFill>
                  <a:srgbClr val="000000"/>
                </a:solidFill>
                <a:latin typeface="Menlo" charset="0"/>
              </a:rPr>
              <a:t>}</a:t>
            </a:r>
          </a:p>
          <a:p>
            <a:pPr marL="0" indent="0">
              <a:buNone/>
            </a:pP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341342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printf</a:t>
            </a:r>
            <a:r>
              <a:rPr kumimoji="1" lang="zh-TW" altLang="en-US" dirty="0"/>
              <a:t>是</a:t>
            </a:r>
            <a:r>
              <a:rPr kumimoji="1" lang="en-US" altLang="zh-TW" dirty="0"/>
              <a:t>line buffer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US" altLang="zh-TW" dirty="0">
                <a:latin typeface="Menlo" charset="0"/>
              </a:rPr>
              <a:t>『</a:t>
            </a:r>
            <a:r>
              <a:rPr lang="is-IS" altLang="zh-TW" dirty="0">
                <a:latin typeface="Menlo" charset="0"/>
              </a:rPr>
              <a:t>printf(“%d”, var);</a:t>
            </a:r>
            <a:r>
              <a:rPr lang="en-US" altLang="zh-TW" dirty="0">
                <a:latin typeface="Menlo" charset="0"/>
              </a:rPr>
              <a:t>』</a:t>
            </a:r>
            <a:r>
              <a:rPr lang="zh-TW" altLang="en-US" dirty="0">
                <a:latin typeface="Menlo" charset="0"/>
              </a:rPr>
              <a:t>會被</a:t>
            </a:r>
            <a:r>
              <a:rPr lang="en-US" altLang="zh-TW" dirty="0">
                <a:latin typeface="Menlo" charset="0"/>
              </a:rPr>
              <a:t>queue</a:t>
            </a:r>
            <a:r>
              <a:rPr lang="zh-TW" altLang="en-US" dirty="0">
                <a:latin typeface="Menlo" charset="0"/>
              </a:rPr>
              <a:t>起來，放在</a:t>
            </a:r>
            <a:r>
              <a:rPr lang="en-US" altLang="zh-TW" dirty="0">
                <a:latin typeface="Menlo" charset="0"/>
              </a:rPr>
              <a:t>buffer</a:t>
            </a:r>
            <a:r>
              <a:rPr lang="zh-TW" altLang="en-US" dirty="0">
                <a:latin typeface="Menlo" charset="0"/>
              </a:rPr>
              <a:t>中</a:t>
            </a:r>
            <a:endParaRPr lang="en-US" altLang="zh-TW" dirty="0">
              <a:latin typeface="Menlo" charset="0"/>
            </a:endParaRPr>
          </a:p>
          <a:p>
            <a:r>
              <a:rPr lang="en-US" altLang="zh-TW" dirty="0">
                <a:latin typeface="Menlo" charset="0"/>
              </a:rPr>
              <a:t>fork</a:t>
            </a:r>
            <a:r>
              <a:rPr lang="zh-TW" altLang="en-US" dirty="0">
                <a:latin typeface="Menlo" charset="0"/>
              </a:rPr>
              <a:t>時，會將所有記憶體，包含</a:t>
            </a:r>
            <a:r>
              <a:rPr lang="en-US" altLang="zh-TW" dirty="0">
                <a:latin typeface="Menlo" charset="0"/>
              </a:rPr>
              <a:t>buffer</a:t>
            </a:r>
            <a:r>
              <a:rPr lang="zh-TW" altLang="en-US" dirty="0">
                <a:latin typeface="Menlo" charset="0"/>
              </a:rPr>
              <a:t>複製出一份</a:t>
            </a:r>
            <a:endParaRPr lang="is-IS" altLang="zh-TW" dirty="0">
              <a:latin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36639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 descr="Bug">
            <a:extLst>
              <a:ext uri="{FF2B5EF4-FFF2-40B4-BE49-F238E27FC236}">
                <a16:creationId xmlns:a16="http://schemas.microsoft.com/office/drawing/2014/main" id="{4CC686E7-0984-F047-9F28-6C1B4CB9E0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570" y="643467"/>
            <a:ext cx="6242090" cy="5571066"/>
          </a:xfrm>
          <a:prstGeom prst="rect">
            <a:avLst/>
          </a:prstGeom>
          <a:noFill/>
          <a:effectLst>
            <a:glow rad="266700">
              <a:srgbClr val="C00000">
                <a:alpha val="67000"/>
              </a:srgbClr>
            </a:glow>
          </a:effectLst>
        </p:spPr>
      </p:pic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8222550" y="1122363"/>
            <a:ext cx="3308130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kumimoji="1" lang="zh-TW" altLang="en-US" kern="1200" dirty="0">
                <a:solidFill>
                  <a:srgbClr val="FFFFFF"/>
                </a:solidFill>
              </a:rPr>
              <a:t>對</a:t>
            </a:r>
            <a:r>
              <a:rPr kumimoji="1" lang="en-US" altLang="zh-TW" kern="1200" dirty="0">
                <a:solidFill>
                  <a:srgbClr val="FFFFFF"/>
                </a:solidFill>
              </a:rPr>
              <a:t>fork</a:t>
            </a:r>
            <a:br>
              <a:rPr kumimoji="1" lang="en-US" altLang="zh-TW" kern="1200" dirty="0">
                <a:solidFill>
                  <a:srgbClr val="FFFFFF"/>
                </a:solidFill>
              </a:rPr>
            </a:br>
            <a:r>
              <a:rPr kumimoji="1" lang="zh-TW" altLang="en-US" kern="1200" dirty="0">
                <a:solidFill>
                  <a:srgbClr val="FFFFFF"/>
                </a:solidFill>
              </a:rPr>
              <a:t>除錯</a:t>
            </a:r>
          </a:p>
        </p:txBody>
      </p:sp>
    </p:spTree>
    <p:extLst>
      <p:ext uri="{BB962C8B-B14F-4D97-AF65-F5344CB8AC3E}">
        <p14:creationId xmlns:p14="http://schemas.microsoft.com/office/powerpoint/2010/main" val="30711123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r>
              <a:rPr lang="en-US" altLang="zh-TW" dirty="0">
                <a:latin typeface="Tahoma" charset="0"/>
                <a:ea typeface="新細明體" charset="0"/>
              </a:rPr>
              <a:t>debug fork()</a:t>
            </a:r>
            <a:endParaRPr kumimoji="1" lang="zh-TW" altLang="en-US" dirty="0">
              <a:ea typeface="Microsoft YaHei Light" panose="020B0502040204020203" pitchFamily="34" charset="-122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When a program forks, </a:t>
            </a:r>
            <a:r>
              <a:rPr lang="en-US" altLang="zh-TW" dirty="0" err="1"/>
              <a:t>gdb</a:t>
            </a:r>
            <a:r>
              <a:rPr lang="en-US" altLang="zh-TW" dirty="0"/>
              <a:t> will continue to debug the parent process and the child process will run unimpeded. </a:t>
            </a:r>
          </a:p>
          <a:p>
            <a:pPr lvl="1"/>
            <a:r>
              <a:rPr lang="en-US" altLang="zh-TW" strike="sngStrike" dirty="0">
                <a:solidFill>
                  <a:srgbClr val="FF0000"/>
                </a:solidFill>
              </a:rPr>
              <a:t>If you have set a breakpoint in any code which the child then executes, the child will get a SIGTRAP signal which (unless it catches the signal) will cause it to terminate. </a:t>
            </a:r>
            <a:r>
              <a:rPr lang="en-US" altLang="zh-TW" dirty="0">
                <a:solidFill>
                  <a:srgbClr val="FF0000"/>
                </a:solidFill>
              </a:rPr>
              <a:t>???</a:t>
            </a:r>
          </a:p>
          <a:p>
            <a:pPr lvl="1"/>
            <a:r>
              <a:rPr lang="en-US" altLang="zh-TW" dirty="0" err="1"/>
              <a:t>testDebug.c</a:t>
            </a:r>
            <a:endParaRPr lang="en-US" altLang="zh-TW" dirty="0"/>
          </a:p>
          <a:p>
            <a:r>
              <a:rPr lang="en-US" altLang="zh-TW" dirty="0"/>
              <a:t>debugging the child process</a:t>
            </a:r>
          </a:p>
          <a:p>
            <a:pPr lvl="1"/>
            <a:r>
              <a:rPr lang="en-US" altLang="zh-TW" dirty="0"/>
              <a:t>using touch commend (hint: put sleep after fork)</a:t>
            </a:r>
          </a:p>
          <a:p>
            <a:pPr lvl="1"/>
            <a:r>
              <a:rPr lang="en-US" altLang="zh-TW" dirty="0"/>
              <a:t>debug child process instead of parent process (using “</a:t>
            </a:r>
            <a:r>
              <a:rPr lang="en-US" altLang="zh-TW" b="1" dirty="0"/>
              <a:t>set follow-fork-mode child</a:t>
            </a:r>
            <a:r>
              <a:rPr lang="en-US" altLang="zh-TW" dirty="0"/>
              <a:t>”</a:t>
            </a:r>
          </a:p>
        </p:txBody>
      </p:sp>
      <p:sp>
        <p:nvSpPr>
          <p:cNvPr id="6" name="矩形 5"/>
          <p:cNvSpPr/>
          <p:nvPr/>
        </p:nvSpPr>
        <p:spPr>
          <a:xfrm>
            <a:off x="1991544" y="6093296"/>
            <a:ext cx="820891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dirty="0">
                <a:ea typeface="Microsoft YaHei Light" panose="020B0502040204020203" pitchFamily="34" charset="-122"/>
              </a:rPr>
              <a:t>http://</a:t>
            </a:r>
            <a:r>
              <a:rPr lang="en-US" altLang="zh-TW" sz="2000" dirty="0" err="1">
                <a:ea typeface="Microsoft YaHei Light" panose="020B0502040204020203" pitchFamily="34" charset="-122"/>
              </a:rPr>
              <a:t>sourceware.org</a:t>
            </a:r>
            <a:r>
              <a:rPr lang="en-US" altLang="zh-TW" sz="2000" dirty="0">
                <a:ea typeface="Microsoft YaHei Light" panose="020B0502040204020203" pitchFamily="34" charset="-122"/>
              </a:rPr>
              <a:t>/</a:t>
            </a:r>
            <a:r>
              <a:rPr lang="en-US" altLang="zh-TW" sz="2000" dirty="0" err="1">
                <a:ea typeface="Microsoft YaHei Light" panose="020B0502040204020203" pitchFamily="34" charset="-122"/>
              </a:rPr>
              <a:t>gdb</a:t>
            </a:r>
            <a:r>
              <a:rPr lang="en-US" altLang="zh-TW" sz="2000" dirty="0">
                <a:ea typeface="Microsoft YaHei Light" panose="020B0502040204020203" pitchFamily="34" charset="-122"/>
              </a:rPr>
              <a:t>/</a:t>
            </a:r>
            <a:r>
              <a:rPr lang="en-US" altLang="zh-TW" sz="2000" dirty="0" err="1">
                <a:ea typeface="Microsoft YaHei Light" panose="020B0502040204020203" pitchFamily="34" charset="-122"/>
              </a:rPr>
              <a:t>onlinedocs</a:t>
            </a:r>
            <a:r>
              <a:rPr lang="en-US" altLang="zh-TW" sz="2000" dirty="0">
                <a:ea typeface="Microsoft YaHei Light" panose="020B0502040204020203" pitchFamily="34" charset="-122"/>
              </a:rPr>
              <a:t>/</a:t>
            </a:r>
            <a:r>
              <a:rPr lang="en-US" altLang="zh-TW" sz="2000" dirty="0" err="1">
                <a:ea typeface="Microsoft YaHei Light" panose="020B0502040204020203" pitchFamily="34" charset="-122"/>
              </a:rPr>
              <a:t>gdb</a:t>
            </a:r>
            <a:r>
              <a:rPr lang="en-US" altLang="zh-TW" sz="2000" dirty="0">
                <a:ea typeface="Microsoft YaHei Light" panose="020B0502040204020203" pitchFamily="34" charset="-122"/>
              </a:rPr>
              <a:t>/</a:t>
            </a:r>
            <a:r>
              <a:rPr lang="en-US" altLang="zh-TW" sz="2000" dirty="0" err="1">
                <a:ea typeface="Microsoft YaHei Light" panose="020B0502040204020203" pitchFamily="34" charset="-122"/>
              </a:rPr>
              <a:t>Forks.html</a:t>
            </a:r>
            <a:endParaRPr lang="en-US" altLang="zh-TW" sz="2000" dirty="0">
              <a:ea typeface="Microsoft YaHei Light" panose="020B0502040204020203" pitchFamily="34" charset="-122"/>
            </a:endParaRPr>
          </a:p>
          <a:p>
            <a:r>
              <a:rPr lang="en-US" altLang="zh-TW" sz="2000" dirty="0">
                <a:ea typeface="Microsoft YaHei Light" panose="020B0502040204020203" pitchFamily="34" charset="-122"/>
              </a:rPr>
              <a:t>http://</a:t>
            </a:r>
            <a:r>
              <a:rPr lang="en-US" altLang="zh-TW" sz="2000" dirty="0" err="1">
                <a:ea typeface="Microsoft YaHei Light" panose="020B0502040204020203" pitchFamily="34" charset="-122"/>
              </a:rPr>
              <a:t>www.cnblogs.com</a:t>
            </a:r>
            <a:r>
              <a:rPr lang="en-US" altLang="zh-TW" sz="2000" dirty="0">
                <a:ea typeface="Microsoft YaHei Light" panose="020B0502040204020203" pitchFamily="34" charset="-122"/>
              </a:rPr>
              <a:t>/</a:t>
            </a:r>
            <a:r>
              <a:rPr lang="en-US" altLang="zh-TW" sz="2000" dirty="0" err="1">
                <a:ea typeface="Microsoft YaHei Light" panose="020B0502040204020203" pitchFamily="34" charset="-122"/>
              </a:rPr>
              <a:t>zhenjing</a:t>
            </a:r>
            <a:r>
              <a:rPr lang="en-US" altLang="zh-TW" sz="2000" dirty="0">
                <a:ea typeface="Microsoft YaHei Light" panose="020B0502040204020203" pitchFamily="34" charset="-122"/>
              </a:rPr>
              <a:t>/archive/2011/06/01/</a:t>
            </a:r>
            <a:r>
              <a:rPr lang="en-US" altLang="zh-TW" sz="2000" dirty="0" err="1">
                <a:ea typeface="Microsoft YaHei Light" panose="020B0502040204020203" pitchFamily="34" charset="-122"/>
              </a:rPr>
              <a:t>gdb_fork.html</a:t>
            </a:r>
            <a:endParaRPr lang="zh-TW" altLang="en-US" sz="2000" dirty="0">
              <a:ea typeface="Microsoft YaHei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537750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r>
              <a:rPr kumimoji="1" lang="en-US" altLang="zh-TW" dirty="0">
                <a:ea typeface="Microsoft YaHei Light" panose="020B0502040204020203" pitchFamily="34" charset="-122"/>
              </a:rPr>
              <a:t>debug fork()</a:t>
            </a:r>
            <a:r>
              <a:rPr lang="en-US" altLang="zh-TW" dirty="0">
                <a:latin typeface="Tahoma" charset="0"/>
                <a:ea typeface="新細明體" charset="0"/>
              </a:rPr>
              <a:t> – debugFork1.c</a:t>
            </a:r>
            <a:endParaRPr kumimoji="1" lang="zh-TW" altLang="en-US" dirty="0">
              <a:ea typeface="Microsoft YaHei Light" panose="020B0502040204020203" pitchFamily="34" charset="-122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zh-TW" dirty="0">
                <a:latin typeface="Consolas"/>
                <a:ea typeface="Microsoft YaHei Light" panose="020B0502040204020203" pitchFamily="34" charset="-122"/>
                <a:cs typeface="Consolas"/>
              </a:rPr>
              <a:t>$</a:t>
            </a:r>
            <a:r>
              <a:rPr kumimoji="1" lang="en-US" altLang="zh-TW" dirty="0" err="1">
                <a:latin typeface="Consolas"/>
                <a:ea typeface="Microsoft YaHei Light" panose="020B0502040204020203" pitchFamily="34" charset="-122"/>
                <a:cs typeface="Consolas"/>
              </a:rPr>
              <a:t>gdb</a:t>
            </a:r>
            <a:r>
              <a:rPr kumimoji="1" lang="en-US" altLang="zh-TW" dirty="0">
                <a:latin typeface="Consolas"/>
                <a:ea typeface="Microsoft YaHei Light" panose="020B0502040204020203" pitchFamily="34" charset="-122"/>
                <a:cs typeface="Consolas"/>
              </a:rPr>
              <a:t> debugFork1</a:t>
            </a:r>
          </a:p>
          <a:p>
            <a:pPr marL="0" indent="0">
              <a:buNone/>
            </a:pPr>
            <a:r>
              <a:rPr kumimoji="1" lang="en-US" altLang="zh-TW" dirty="0">
                <a:latin typeface="Consolas"/>
                <a:ea typeface="Microsoft YaHei Light" panose="020B0502040204020203" pitchFamily="34" charset="-122"/>
                <a:cs typeface="Consolas"/>
              </a:rPr>
              <a:t>(</a:t>
            </a:r>
            <a:r>
              <a:rPr kumimoji="1" lang="en-US" altLang="zh-TW" dirty="0" err="1">
                <a:latin typeface="Consolas"/>
                <a:ea typeface="Microsoft YaHei Light" panose="020B0502040204020203" pitchFamily="34" charset="-122"/>
                <a:cs typeface="Consolas"/>
              </a:rPr>
              <a:t>gdb</a:t>
            </a:r>
            <a:r>
              <a:rPr kumimoji="1" lang="en-US" altLang="zh-TW" dirty="0">
                <a:latin typeface="Consolas"/>
                <a:ea typeface="Microsoft YaHei Light" panose="020B0502040204020203" pitchFamily="34" charset="-122"/>
                <a:cs typeface="Consolas"/>
              </a:rPr>
              <a:t>)b main 	/*set a breakpoint*/</a:t>
            </a:r>
          </a:p>
          <a:p>
            <a:pPr marL="0" indent="0">
              <a:buNone/>
            </a:pPr>
            <a:r>
              <a:rPr kumimoji="1" lang="en-US" altLang="zh-TW" dirty="0">
                <a:latin typeface="Consolas"/>
                <a:ea typeface="Microsoft YaHei Light" panose="020B0502040204020203" pitchFamily="34" charset="-122"/>
                <a:cs typeface="Consolas"/>
              </a:rPr>
              <a:t>(</a:t>
            </a:r>
            <a:r>
              <a:rPr kumimoji="1" lang="en-US" altLang="zh-TW" dirty="0" err="1">
                <a:latin typeface="Consolas"/>
                <a:ea typeface="Microsoft YaHei Light" panose="020B0502040204020203" pitchFamily="34" charset="-122"/>
                <a:cs typeface="Consolas"/>
              </a:rPr>
              <a:t>gdb</a:t>
            </a:r>
            <a:r>
              <a:rPr kumimoji="1" lang="en-US" altLang="zh-TW" dirty="0">
                <a:latin typeface="Consolas"/>
                <a:ea typeface="Microsoft YaHei Light" panose="020B0502040204020203" pitchFamily="34" charset="-122"/>
                <a:cs typeface="Consolas"/>
              </a:rPr>
              <a:t>)r		/*run*/</a:t>
            </a:r>
          </a:p>
          <a:p>
            <a:pPr marL="0" indent="0">
              <a:buNone/>
            </a:pPr>
            <a:r>
              <a:rPr kumimoji="1" lang="en-US" altLang="zh-TW" dirty="0">
                <a:latin typeface="Consolas"/>
                <a:ea typeface="Microsoft YaHei Light" panose="020B0502040204020203" pitchFamily="34" charset="-122"/>
                <a:cs typeface="Consolas"/>
              </a:rPr>
              <a:t>(</a:t>
            </a:r>
            <a:r>
              <a:rPr kumimoji="1" lang="en-US" altLang="zh-TW" dirty="0" err="1">
                <a:latin typeface="Consolas"/>
                <a:ea typeface="Microsoft YaHei Light" panose="020B0502040204020203" pitchFamily="34" charset="-122"/>
                <a:cs typeface="Consolas"/>
              </a:rPr>
              <a:t>gdb</a:t>
            </a:r>
            <a:r>
              <a:rPr kumimoji="1" lang="en-US" altLang="zh-TW" dirty="0">
                <a:latin typeface="Consolas"/>
                <a:ea typeface="Microsoft YaHei Light" panose="020B0502040204020203" pitchFamily="34" charset="-122"/>
                <a:cs typeface="Consolas"/>
              </a:rPr>
              <a:t>)n		/*next*/</a:t>
            </a:r>
            <a:br>
              <a:rPr kumimoji="1" lang="en-US" altLang="zh-TW" dirty="0">
                <a:latin typeface="Consolas"/>
                <a:ea typeface="Microsoft YaHei Light" panose="020B0502040204020203" pitchFamily="34" charset="-122"/>
                <a:cs typeface="Consolas"/>
              </a:rPr>
            </a:br>
            <a:r>
              <a:rPr kumimoji="1" lang="en-US" altLang="zh-TW" dirty="0">
                <a:latin typeface="Consolas"/>
                <a:ea typeface="Microsoft YaHei Light" panose="020B0502040204020203" pitchFamily="34" charset="-122"/>
                <a:cs typeface="Consolas"/>
              </a:rPr>
              <a:t>(</a:t>
            </a:r>
            <a:r>
              <a:rPr kumimoji="1" lang="en-US" altLang="zh-TW" dirty="0" err="1">
                <a:latin typeface="Consolas"/>
                <a:ea typeface="Microsoft YaHei Light" panose="020B0502040204020203" pitchFamily="34" charset="-122"/>
                <a:cs typeface="Consolas"/>
              </a:rPr>
              <a:t>gdb</a:t>
            </a:r>
            <a:r>
              <a:rPr kumimoji="1" lang="en-US" altLang="zh-TW" dirty="0">
                <a:latin typeface="Consolas"/>
                <a:ea typeface="Microsoft YaHei Light" panose="020B0502040204020203" pitchFamily="34" charset="-122"/>
                <a:cs typeface="Consolas"/>
              </a:rPr>
              <a:t>)</a:t>
            </a:r>
            <a:r>
              <a:rPr lang="en-US" altLang="zh-TW" dirty="0">
                <a:ea typeface="Microsoft YaHei Light" panose="020B0502040204020203" pitchFamily="34" charset="-122"/>
              </a:rPr>
              <a:t> </a:t>
            </a:r>
            <a:r>
              <a:rPr lang="en-US" altLang="zh-TW" dirty="0">
                <a:solidFill>
                  <a:srgbClr val="FFFF00"/>
                </a:solidFill>
                <a:ea typeface="Microsoft YaHei Light" panose="020B0502040204020203" pitchFamily="34" charset="-122"/>
              </a:rPr>
              <a:t>show follow-fork-mode</a:t>
            </a:r>
          </a:p>
          <a:p>
            <a:pPr marL="0" indent="0">
              <a:buNone/>
            </a:pPr>
            <a:r>
              <a:rPr lang="en-US" altLang="zh-TW" dirty="0">
                <a:ea typeface="Microsoft YaHei Light" panose="020B0502040204020203" pitchFamily="34" charset="-122"/>
              </a:rPr>
              <a:t>Debugger </a:t>
            </a:r>
            <a:r>
              <a:rPr lang="en-US" altLang="zh-TW" dirty="0" err="1">
                <a:ea typeface="Microsoft YaHei Light" panose="020B0502040204020203" pitchFamily="34" charset="-122"/>
              </a:rPr>
              <a:t>reponse</a:t>
            </a:r>
            <a:r>
              <a:rPr lang="en-US" altLang="zh-TW" dirty="0">
                <a:ea typeface="Microsoft YaHei Light" panose="020B0502040204020203" pitchFamily="34" charset="-122"/>
              </a:rPr>
              <a:t> to a program call of fork or </a:t>
            </a:r>
            <a:r>
              <a:rPr lang="en-US" altLang="zh-TW" dirty="0" err="1">
                <a:ea typeface="Microsoft YaHei Light" panose="020B0502040204020203" pitchFamily="34" charset="-122"/>
              </a:rPr>
              <a:t>vfork</a:t>
            </a:r>
            <a:r>
              <a:rPr lang="en-US" altLang="zh-TW" dirty="0">
                <a:ea typeface="Microsoft YaHei Light" panose="020B0502040204020203" pitchFamily="34" charset="-122"/>
              </a:rPr>
              <a:t> is “</a:t>
            </a:r>
            <a:r>
              <a:rPr lang="en-US" altLang="zh-TW" dirty="0">
                <a:solidFill>
                  <a:srgbClr val="FFFF00"/>
                </a:solidFill>
                <a:ea typeface="Microsoft YaHei Light" panose="020B0502040204020203" pitchFamily="34" charset="-122"/>
              </a:rPr>
              <a:t>parent</a:t>
            </a:r>
            <a:r>
              <a:rPr lang="en-US" altLang="zh-TW" dirty="0">
                <a:ea typeface="Microsoft YaHei Light" panose="020B0502040204020203" pitchFamily="34" charset="-122"/>
              </a:rPr>
              <a:t>”</a:t>
            </a:r>
          </a:p>
          <a:p>
            <a:pPr marL="0" indent="0">
              <a:buNone/>
            </a:pPr>
            <a:r>
              <a:rPr kumimoji="1" lang="en-US" altLang="zh-TW" dirty="0">
                <a:latin typeface="Consolas"/>
                <a:ea typeface="Microsoft YaHei Light" panose="020B0502040204020203" pitchFamily="34" charset="-122"/>
                <a:cs typeface="Consolas"/>
              </a:rPr>
              <a:t>(</a:t>
            </a:r>
            <a:r>
              <a:rPr kumimoji="1" lang="en-US" altLang="zh-TW" dirty="0" err="1">
                <a:latin typeface="Consolas"/>
                <a:ea typeface="Microsoft YaHei Light" panose="020B0502040204020203" pitchFamily="34" charset="-122"/>
                <a:cs typeface="Consolas"/>
              </a:rPr>
              <a:t>gdb</a:t>
            </a:r>
            <a:r>
              <a:rPr kumimoji="1" lang="en-US" altLang="zh-TW" dirty="0">
                <a:latin typeface="Consolas"/>
                <a:ea typeface="Microsoft YaHei Light" panose="020B0502040204020203" pitchFamily="34" charset="-122"/>
                <a:cs typeface="Consolas"/>
              </a:rPr>
              <a:t>)c		/*continue*/</a:t>
            </a:r>
            <a:endParaRPr kumimoji="1" lang="zh-TW" altLang="en-US" dirty="0">
              <a:latin typeface="Consolas"/>
              <a:ea typeface="Microsoft YaHei Light" panose="020B0502040204020203" pitchFamily="34" charset="-122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25924396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r>
              <a:rPr kumimoji="1" lang="en-US" altLang="zh-TW" dirty="0">
                <a:ea typeface="Microsoft YaHei Light" panose="020B0502040204020203" pitchFamily="34" charset="-122"/>
              </a:rPr>
              <a:t>debug fork()</a:t>
            </a:r>
            <a:r>
              <a:rPr lang="en-US" altLang="zh-TW" dirty="0">
                <a:latin typeface="Tahoma" charset="0"/>
                <a:ea typeface="新細明體" charset="0"/>
              </a:rPr>
              <a:t> – debugFork1.c</a:t>
            </a:r>
            <a:endParaRPr kumimoji="1" lang="zh-TW" altLang="en-US" dirty="0">
              <a:ea typeface="Microsoft YaHei Light" panose="020B0502040204020203" pitchFamily="34" charset="-122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zh-TW" dirty="0">
                <a:latin typeface="Consolas"/>
                <a:ea typeface="Microsoft YaHei Light" panose="020B0502040204020203" pitchFamily="34" charset="-122"/>
                <a:cs typeface="Consolas"/>
              </a:rPr>
              <a:t>...</a:t>
            </a:r>
          </a:p>
          <a:p>
            <a:pPr marL="0" indent="0">
              <a:buNone/>
            </a:pPr>
            <a:r>
              <a:rPr kumimoji="1" lang="en-US" altLang="zh-TW" dirty="0">
                <a:latin typeface="Consolas"/>
                <a:ea typeface="Microsoft YaHei Light" panose="020B0502040204020203" pitchFamily="34" charset="-122"/>
                <a:cs typeface="Consolas"/>
              </a:rPr>
              <a:t>(</a:t>
            </a:r>
            <a:r>
              <a:rPr kumimoji="1" lang="en-US" altLang="zh-TW" dirty="0" err="1">
                <a:latin typeface="Consolas"/>
                <a:ea typeface="Microsoft YaHei Light" panose="020B0502040204020203" pitchFamily="34" charset="-122"/>
                <a:cs typeface="Consolas"/>
              </a:rPr>
              <a:t>gdb</a:t>
            </a:r>
            <a:r>
              <a:rPr kumimoji="1" lang="en-US" altLang="zh-TW" dirty="0">
                <a:latin typeface="Consolas"/>
                <a:ea typeface="Microsoft YaHei Light" panose="020B0502040204020203" pitchFamily="34" charset="-122"/>
                <a:cs typeface="Consolas"/>
              </a:rPr>
              <a:t>) </a:t>
            </a:r>
            <a:r>
              <a:rPr kumimoji="1" lang="en-US" altLang="zh-TW" dirty="0">
                <a:solidFill>
                  <a:srgbClr val="FFFF00"/>
                </a:solidFill>
                <a:latin typeface="Consolas"/>
                <a:ea typeface="Microsoft YaHei Light" panose="020B0502040204020203" pitchFamily="34" charset="-122"/>
                <a:cs typeface="Consolas"/>
              </a:rPr>
              <a:t>set </a:t>
            </a:r>
            <a:r>
              <a:rPr lang="en-US" altLang="zh-TW" dirty="0">
                <a:solidFill>
                  <a:srgbClr val="FFFF00"/>
                </a:solidFill>
                <a:ea typeface="Microsoft YaHei Light" panose="020B0502040204020203" pitchFamily="34" charset="-122"/>
              </a:rPr>
              <a:t>follow-fork-mode child</a:t>
            </a:r>
          </a:p>
          <a:p>
            <a:pPr marL="0" indent="0">
              <a:buNone/>
            </a:pPr>
            <a:r>
              <a:rPr kumimoji="1" lang="en-US" altLang="zh-TW" dirty="0">
                <a:latin typeface="Consolas"/>
                <a:ea typeface="Microsoft YaHei Light" panose="020B0502040204020203" pitchFamily="34" charset="-122"/>
                <a:cs typeface="Consolas"/>
              </a:rPr>
              <a:t>(</a:t>
            </a:r>
            <a:r>
              <a:rPr kumimoji="1" lang="en-US" altLang="zh-TW" dirty="0" err="1">
                <a:latin typeface="Consolas"/>
                <a:ea typeface="Microsoft YaHei Light" panose="020B0502040204020203" pitchFamily="34" charset="-122"/>
                <a:cs typeface="Consolas"/>
              </a:rPr>
              <a:t>gdb</a:t>
            </a:r>
            <a:r>
              <a:rPr kumimoji="1" lang="en-US" altLang="zh-TW" dirty="0">
                <a:latin typeface="Consolas"/>
                <a:ea typeface="Microsoft YaHei Light" panose="020B0502040204020203" pitchFamily="34" charset="-122"/>
                <a:cs typeface="Consolas"/>
              </a:rPr>
              <a:t>) n</a:t>
            </a:r>
          </a:p>
          <a:p>
            <a:pPr marL="0" indent="0">
              <a:buNone/>
            </a:pPr>
            <a:r>
              <a:rPr kumimoji="1" lang="en-US" altLang="zh-TW" dirty="0">
                <a:latin typeface="Consolas"/>
                <a:ea typeface="Microsoft YaHei Light" panose="020B0502040204020203" pitchFamily="34" charset="-122"/>
                <a:cs typeface="Consolas"/>
              </a:rPr>
              <a:t>...</a:t>
            </a:r>
          </a:p>
          <a:p>
            <a:pPr marL="0" indent="0">
              <a:buNone/>
            </a:pPr>
            <a:r>
              <a:rPr kumimoji="1" lang="en-US" altLang="zh-TW" dirty="0">
                <a:latin typeface="Consolas"/>
                <a:ea typeface="Microsoft YaHei Light" panose="020B0502040204020203" pitchFamily="34" charset="-122"/>
                <a:cs typeface="Consolas"/>
              </a:rPr>
              <a:t>(</a:t>
            </a:r>
            <a:r>
              <a:rPr kumimoji="1" lang="en-US" altLang="zh-TW" dirty="0" err="1">
                <a:latin typeface="Consolas"/>
                <a:ea typeface="Microsoft YaHei Light" panose="020B0502040204020203" pitchFamily="34" charset="-122"/>
                <a:cs typeface="Consolas"/>
              </a:rPr>
              <a:t>gdb</a:t>
            </a:r>
            <a:r>
              <a:rPr kumimoji="1" lang="en-US" altLang="zh-TW" dirty="0">
                <a:latin typeface="Consolas"/>
                <a:ea typeface="Microsoft YaHei Light" panose="020B0502040204020203" pitchFamily="34" charset="-122"/>
                <a:cs typeface="Consolas"/>
              </a:rPr>
              <a:t>) p </a:t>
            </a:r>
            <a:r>
              <a:rPr kumimoji="1" lang="en-US" altLang="zh-TW" dirty="0" err="1">
                <a:latin typeface="Consolas"/>
                <a:ea typeface="Microsoft YaHei Light" panose="020B0502040204020203" pitchFamily="34" charset="-122"/>
                <a:cs typeface="Consolas"/>
              </a:rPr>
              <a:t>pid</a:t>
            </a:r>
            <a:r>
              <a:rPr kumimoji="1" lang="en-US" altLang="zh-TW" dirty="0">
                <a:latin typeface="Consolas"/>
                <a:ea typeface="Microsoft YaHei Light" panose="020B0502040204020203" pitchFamily="34" charset="-122"/>
                <a:cs typeface="Consolas"/>
              </a:rPr>
              <a:t> /*child OR parent?*/</a:t>
            </a:r>
          </a:p>
          <a:p>
            <a:pPr marL="0" indent="0">
              <a:buNone/>
            </a:pPr>
            <a:endParaRPr kumimoji="1" lang="zh-TW" altLang="en-US" dirty="0">
              <a:latin typeface="Consolas"/>
              <a:ea typeface="Microsoft YaHei Light" panose="020B0502040204020203" pitchFamily="34" charset="-122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1008366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8E93A42-24D9-9847-911A-6A6216D33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0833093-33E5-FE46-B4DF-CCF3B346E1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047328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r>
              <a:rPr kumimoji="1" lang="en-US" altLang="zh-TW" dirty="0">
                <a:ea typeface="Microsoft YaHei Light" panose="020B0502040204020203" pitchFamily="34" charset="-122"/>
              </a:rPr>
              <a:t>debug fork()</a:t>
            </a:r>
            <a:r>
              <a:rPr lang="en-US" altLang="zh-TW" dirty="0">
                <a:latin typeface="Tahoma" charset="0"/>
                <a:ea typeface="新細明體" charset="0"/>
              </a:rPr>
              <a:t> – debugFork2.c</a:t>
            </a:r>
            <a:endParaRPr kumimoji="1" lang="zh-TW" altLang="en-US" dirty="0">
              <a:ea typeface="Microsoft YaHei Light" panose="020B0502040204020203" pitchFamily="34" charset="-122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/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zh-TW" dirty="0">
                <a:latin typeface="Consolas"/>
                <a:ea typeface="Microsoft YaHei Light" panose="020B0502040204020203" pitchFamily="34" charset="-122"/>
                <a:cs typeface="Consolas"/>
              </a:rPr>
              <a:t>$</a:t>
            </a:r>
            <a:r>
              <a:rPr kumimoji="1" lang="en-US" altLang="zh-TW" dirty="0" err="1">
                <a:latin typeface="Consolas"/>
                <a:ea typeface="Microsoft YaHei Light" panose="020B0502040204020203" pitchFamily="34" charset="-122"/>
                <a:cs typeface="Consolas"/>
              </a:rPr>
              <a:t>gdb</a:t>
            </a:r>
            <a:r>
              <a:rPr kumimoji="1" lang="en-US" altLang="zh-TW" dirty="0">
                <a:latin typeface="Consolas"/>
                <a:ea typeface="Microsoft YaHei Light" panose="020B0502040204020203" pitchFamily="34" charset="-122"/>
                <a:cs typeface="Consolas"/>
              </a:rPr>
              <a:t> debugFork2</a:t>
            </a:r>
          </a:p>
          <a:p>
            <a:pPr marL="0" indent="0">
              <a:buNone/>
            </a:pPr>
            <a:r>
              <a:rPr kumimoji="1" lang="en-US" altLang="zh-TW" dirty="0">
                <a:latin typeface="Consolas"/>
                <a:ea typeface="Microsoft YaHei Light" panose="020B0502040204020203" pitchFamily="34" charset="-122"/>
                <a:cs typeface="Consolas"/>
              </a:rPr>
              <a:t>(</a:t>
            </a:r>
            <a:r>
              <a:rPr kumimoji="1" lang="en-US" altLang="zh-TW" dirty="0" err="1">
                <a:latin typeface="Consolas"/>
                <a:ea typeface="Microsoft YaHei Light" panose="020B0502040204020203" pitchFamily="34" charset="-122"/>
                <a:cs typeface="Consolas"/>
              </a:rPr>
              <a:t>gdb</a:t>
            </a:r>
            <a:r>
              <a:rPr kumimoji="1" lang="en-US" altLang="zh-TW" dirty="0">
                <a:latin typeface="Consolas"/>
                <a:ea typeface="Microsoft YaHei Light" panose="020B0502040204020203" pitchFamily="34" charset="-122"/>
                <a:cs typeface="Consolas"/>
              </a:rPr>
              <a:t>) b 9</a:t>
            </a:r>
          </a:p>
          <a:p>
            <a:pPr marL="0" indent="0">
              <a:buNone/>
            </a:pPr>
            <a:r>
              <a:rPr kumimoji="1" lang="en-US" altLang="zh-TW" dirty="0">
                <a:latin typeface="Consolas"/>
                <a:ea typeface="Microsoft YaHei Light" panose="020B0502040204020203" pitchFamily="34" charset="-122"/>
                <a:cs typeface="Consolas"/>
              </a:rPr>
              <a:t>(</a:t>
            </a:r>
            <a:r>
              <a:rPr kumimoji="1" lang="en-US" altLang="zh-TW" dirty="0" err="1">
                <a:latin typeface="Consolas"/>
                <a:ea typeface="Microsoft YaHei Light" panose="020B0502040204020203" pitchFamily="34" charset="-122"/>
                <a:cs typeface="Consolas"/>
              </a:rPr>
              <a:t>gdb</a:t>
            </a:r>
            <a:r>
              <a:rPr kumimoji="1" lang="en-US" altLang="zh-TW" dirty="0">
                <a:latin typeface="Consolas"/>
                <a:ea typeface="Microsoft YaHei Light" panose="020B0502040204020203" pitchFamily="34" charset="-122"/>
                <a:cs typeface="Consolas"/>
              </a:rPr>
              <a:t>) r</a:t>
            </a:r>
          </a:p>
          <a:p>
            <a:pPr marL="0" indent="0">
              <a:buNone/>
            </a:pPr>
            <a:r>
              <a:rPr kumimoji="1" lang="en-US" altLang="zh-TW" dirty="0">
                <a:latin typeface="Consolas"/>
                <a:ea typeface="Microsoft YaHei Light" panose="020B0502040204020203" pitchFamily="34" charset="-122"/>
                <a:cs typeface="Consolas"/>
              </a:rPr>
              <a:t>(</a:t>
            </a:r>
            <a:r>
              <a:rPr kumimoji="1" lang="en-US" altLang="zh-TW" dirty="0" err="1">
                <a:latin typeface="Consolas"/>
                <a:ea typeface="Microsoft YaHei Light" panose="020B0502040204020203" pitchFamily="34" charset="-122"/>
                <a:cs typeface="Consolas"/>
              </a:rPr>
              <a:t>gdb</a:t>
            </a:r>
            <a:r>
              <a:rPr kumimoji="1" lang="en-US" altLang="zh-TW" dirty="0">
                <a:latin typeface="Consolas"/>
                <a:ea typeface="Microsoft YaHei Light" panose="020B0502040204020203" pitchFamily="34" charset="-122"/>
                <a:cs typeface="Consolas"/>
              </a:rPr>
              <a:t>) n</a:t>
            </a:r>
          </a:p>
          <a:p>
            <a:pPr marL="0" indent="0">
              <a:buNone/>
            </a:pPr>
            <a:r>
              <a:rPr kumimoji="1" lang="en-US" altLang="zh-TW" dirty="0">
                <a:latin typeface="Consolas"/>
                <a:ea typeface="Microsoft YaHei Light" panose="020B0502040204020203" pitchFamily="34" charset="-122"/>
                <a:cs typeface="Consolas"/>
              </a:rPr>
              <a:t>(</a:t>
            </a:r>
            <a:r>
              <a:rPr kumimoji="1" lang="en-US" altLang="zh-TW" dirty="0" err="1">
                <a:latin typeface="Consolas"/>
                <a:ea typeface="Microsoft YaHei Light" panose="020B0502040204020203" pitchFamily="34" charset="-122"/>
                <a:cs typeface="Consolas"/>
              </a:rPr>
              <a:t>gdb</a:t>
            </a:r>
            <a:r>
              <a:rPr kumimoji="1" lang="en-US" altLang="zh-TW" dirty="0">
                <a:latin typeface="Consolas"/>
                <a:ea typeface="Microsoft YaHei Light" panose="020B0502040204020203" pitchFamily="34" charset="-122"/>
                <a:cs typeface="Consolas"/>
              </a:rPr>
              <a:t>) p </a:t>
            </a:r>
            <a:r>
              <a:rPr kumimoji="1" lang="en-US" altLang="zh-TW" dirty="0" err="1">
                <a:latin typeface="Consolas"/>
                <a:ea typeface="Microsoft YaHei Light" panose="020B0502040204020203" pitchFamily="34" charset="-122"/>
                <a:cs typeface="Consolas"/>
              </a:rPr>
              <a:t>pid</a:t>
            </a:r>
            <a:r>
              <a:rPr kumimoji="1" lang="en-US" altLang="zh-TW" dirty="0">
                <a:latin typeface="Consolas"/>
                <a:ea typeface="Microsoft YaHei Light" panose="020B0502040204020203" pitchFamily="34" charset="-122"/>
                <a:cs typeface="Consolas"/>
              </a:rPr>
              <a:t> </a:t>
            </a:r>
            <a:r>
              <a:rPr kumimoji="1" lang="en-US" altLang="zh-TW" u="sng" dirty="0">
                <a:solidFill>
                  <a:srgbClr val="FFFF00"/>
                </a:solidFill>
                <a:latin typeface="Consolas"/>
                <a:ea typeface="Microsoft YaHei Light" panose="020B0502040204020203" pitchFamily="34" charset="-122"/>
                <a:cs typeface="Consolas"/>
              </a:rPr>
              <a:t>29979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FB77C181-8B0B-A54F-AED0-2A82ABE055C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pPr marL="0" indent="0">
              <a:buNone/>
            </a:pPr>
            <a:r>
              <a:rPr kumimoji="1" lang="en-US" altLang="zh-TW" dirty="0">
                <a:latin typeface="Consolas"/>
                <a:ea typeface="Microsoft YaHei Light" panose="020B0502040204020203" pitchFamily="34" charset="-122"/>
                <a:cs typeface="Consolas"/>
              </a:rPr>
              <a:t>/*</a:t>
            </a:r>
          </a:p>
          <a:p>
            <a:pPr marL="0" indent="0">
              <a:buNone/>
            </a:pPr>
            <a:r>
              <a:rPr kumimoji="1" lang="zh-CN" altLang="en-US" dirty="0">
                <a:latin typeface="Consolas"/>
                <a:cs typeface="Consolas"/>
              </a:rPr>
              <a:t>開第二個</a:t>
            </a:r>
            <a:r>
              <a:rPr kumimoji="1" lang="en-US" altLang="zh-CN" dirty="0">
                <a:latin typeface="Consolas"/>
                <a:cs typeface="Consolas"/>
              </a:rPr>
              <a:t>terminal</a:t>
            </a:r>
            <a:endParaRPr kumimoji="1" lang="en-US" altLang="zh-TW" dirty="0">
              <a:latin typeface="Consolas"/>
              <a:ea typeface="Microsoft YaHei Light" panose="020B0502040204020203" pitchFamily="34" charset="-122"/>
              <a:cs typeface="Consolas"/>
            </a:endParaRPr>
          </a:p>
          <a:p>
            <a:pPr marL="0" indent="0">
              <a:buNone/>
            </a:pPr>
            <a:r>
              <a:rPr kumimoji="1" lang="en-US" altLang="zh-TW" dirty="0">
                <a:latin typeface="Consolas"/>
                <a:ea typeface="Microsoft YaHei Light" panose="020B0502040204020203" pitchFamily="34" charset="-122"/>
                <a:cs typeface="Consolas"/>
              </a:rPr>
              <a:t>*/</a:t>
            </a:r>
          </a:p>
          <a:p>
            <a:pPr marL="0" indent="0">
              <a:buNone/>
            </a:pPr>
            <a:r>
              <a:rPr kumimoji="1" lang="en-US" altLang="zh-TW" dirty="0">
                <a:latin typeface="Consolas"/>
                <a:ea typeface="Microsoft YaHei Light" panose="020B0502040204020203" pitchFamily="34" charset="-122"/>
                <a:cs typeface="Consolas"/>
              </a:rPr>
              <a:t>$</a:t>
            </a:r>
            <a:r>
              <a:rPr kumimoji="1" lang="en-US" altLang="zh-TW" dirty="0" err="1">
                <a:solidFill>
                  <a:srgbClr val="FFFF00"/>
                </a:solidFill>
                <a:latin typeface="Consolas"/>
                <a:ea typeface="Microsoft YaHei Light" panose="020B0502040204020203" pitchFamily="34" charset="-122"/>
                <a:cs typeface="Consolas"/>
              </a:rPr>
              <a:t>sudo</a:t>
            </a:r>
            <a:r>
              <a:rPr kumimoji="1" lang="en-US" altLang="zh-TW" dirty="0">
                <a:solidFill>
                  <a:srgbClr val="FFFF00"/>
                </a:solidFill>
                <a:latin typeface="Consolas"/>
                <a:ea typeface="Microsoft YaHei Light" panose="020B0502040204020203" pitchFamily="34" charset="-122"/>
                <a:cs typeface="Consolas"/>
              </a:rPr>
              <a:t> </a:t>
            </a:r>
            <a:r>
              <a:rPr kumimoji="1" lang="en-US" altLang="zh-TW" dirty="0" err="1">
                <a:solidFill>
                  <a:srgbClr val="FFFF00"/>
                </a:solidFill>
                <a:latin typeface="Consolas"/>
                <a:ea typeface="Microsoft YaHei Light" panose="020B0502040204020203" pitchFamily="34" charset="-122"/>
                <a:cs typeface="Consolas"/>
              </a:rPr>
              <a:t>gdb</a:t>
            </a:r>
            <a:r>
              <a:rPr kumimoji="1" lang="en-US" altLang="zh-TW" dirty="0">
                <a:solidFill>
                  <a:srgbClr val="FFFF00"/>
                </a:solidFill>
                <a:latin typeface="Consolas"/>
                <a:ea typeface="Microsoft YaHei Light" panose="020B0502040204020203" pitchFamily="34" charset="-122"/>
                <a:cs typeface="Consolas"/>
              </a:rPr>
              <a:t> debugFrok2</a:t>
            </a:r>
          </a:p>
          <a:p>
            <a:pPr marL="0" indent="0">
              <a:buNone/>
            </a:pPr>
            <a:r>
              <a:rPr kumimoji="1" lang="en-US" altLang="zh-TW" dirty="0">
                <a:latin typeface="Consolas"/>
                <a:ea typeface="Microsoft YaHei Light" panose="020B0502040204020203" pitchFamily="34" charset="-122"/>
                <a:cs typeface="Consolas"/>
              </a:rPr>
              <a:t>(</a:t>
            </a:r>
            <a:r>
              <a:rPr kumimoji="1" lang="en-US" altLang="zh-TW" dirty="0" err="1">
                <a:latin typeface="Consolas"/>
                <a:ea typeface="Microsoft YaHei Light" panose="020B0502040204020203" pitchFamily="34" charset="-122"/>
                <a:cs typeface="Consolas"/>
              </a:rPr>
              <a:t>gdb</a:t>
            </a:r>
            <a:r>
              <a:rPr kumimoji="1" lang="en-US" altLang="zh-TW" dirty="0">
                <a:latin typeface="Consolas"/>
                <a:ea typeface="Microsoft YaHei Light" panose="020B0502040204020203" pitchFamily="34" charset="-122"/>
                <a:cs typeface="Consolas"/>
              </a:rPr>
              <a:t>) </a:t>
            </a:r>
            <a:r>
              <a:rPr kumimoji="1" lang="en-US" altLang="zh-TW" dirty="0">
                <a:solidFill>
                  <a:srgbClr val="FFFF00"/>
                </a:solidFill>
                <a:latin typeface="Consolas"/>
                <a:ea typeface="Microsoft YaHei Light" panose="020B0502040204020203" pitchFamily="34" charset="-122"/>
                <a:cs typeface="Consolas"/>
              </a:rPr>
              <a:t>attach </a:t>
            </a:r>
            <a:r>
              <a:rPr kumimoji="1" lang="en-US" altLang="zh-TW" u="sng" dirty="0">
                <a:solidFill>
                  <a:srgbClr val="FFFF00"/>
                </a:solidFill>
                <a:latin typeface="Consolas"/>
                <a:ea typeface="Microsoft YaHei Light" panose="020B0502040204020203" pitchFamily="34" charset="-122"/>
                <a:cs typeface="Consolas"/>
              </a:rPr>
              <a:t>29979</a:t>
            </a:r>
          </a:p>
          <a:p>
            <a:pPr marL="0" indent="0">
              <a:buNone/>
            </a:pPr>
            <a:r>
              <a:rPr kumimoji="1" lang="en-US" altLang="zh-TW" dirty="0">
                <a:latin typeface="Consolas"/>
                <a:ea typeface="Microsoft YaHei Light" panose="020B0502040204020203" pitchFamily="34" charset="-122"/>
                <a:cs typeface="Consolas"/>
              </a:rPr>
              <a:t>(</a:t>
            </a:r>
            <a:r>
              <a:rPr kumimoji="1" lang="en-US" altLang="zh-TW" dirty="0" err="1">
                <a:latin typeface="Consolas"/>
                <a:ea typeface="Microsoft YaHei Light" panose="020B0502040204020203" pitchFamily="34" charset="-122"/>
                <a:cs typeface="Consolas"/>
              </a:rPr>
              <a:t>gdb</a:t>
            </a:r>
            <a:r>
              <a:rPr kumimoji="1" lang="en-US" altLang="zh-TW" dirty="0">
                <a:latin typeface="Consolas"/>
                <a:ea typeface="Microsoft YaHei Light" panose="020B0502040204020203" pitchFamily="34" charset="-122"/>
                <a:cs typeface="Consolas"/>
              </a:rPr>
              <a:t>) </a:t>
            </a:r>
            <a:r>
              <a:rPr kumimoji="1" lang="en-US" altLang="zh-TW" dirty="0">
                <a:solidFill>
                  <a:srgbClr val="FFFF00"/>
                </a:solidFill>
                <a:latin typeface="Consolas"/>
                <a:ea typeface="Microsoft YaHei Light" panose="020B0502040204020203" pitchFamily="34" charset="-122"/>
                <a:cs typeface="Consolas"/>
              </a:rPr>
              <a:t>set waiting=0 </a:t>
            </a:r>
            <a:r>
              <a:rPr kumimoji="1" lang="en-US" altLang="zh-TW" dirty="0">
                <a:latin typeface="Consolas"/>
                <a:ea typeface="Microsoft YaHei Light" panose="020B0502040204020203" pitchFamily="34" charset="-122"/>
                <a:cs typeface="Consolas"/>
              </a:rPr>
              <a:t>/*continue*/</a:t>
            </a:r>
          </a:p>
          <a:p>
            <a:pPr marL="0" indent="0">
              <a:buNone/>
            </a:pPr>
            <a:endParaRPr kumimoji="1" lang="zh-TW" altLang="en-US" dirty="0">
              <a:ea typeface="Microsoft YaHei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190999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debugFork2.c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825625"/>
            <a:ext cx="4733925" cy="4351338"/>
          </a:xfrm>
        </p:spPr>
        <p:txBody>
          <a:bodyPr numCol="1"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is-IS" altLang="zh-TW" sz="1600" dirty="0">
                <a:solidFill>
                  <a:srgbClr val="78492A"/>
                </a:solidFill>
                <a:latin typeface="Menlo" charset="0"/>
              </a:rPr>
              <a:t>#include </a:t>
            </a:r>
            <a:r>
              <a:rPr lang="is-IS" altLang="zh-TW" sz="1600" dirty="0">
                <a:solidFill>
                  <a:srgbClr val="D12F1B"/>
                </a:solidFill>
                <a:latin typeface="Menlo" charset="0"/>
              </a:rPr>
              <a:t>&lt;stdio.h&gt;</a:t>
            </a:r>
            <a:endParaRPr lang="is-IS" altLang="zh-TW" sz="1600" dirty="0">
              <a:solidFill>
                <a:srgbClr val="78492A"/>
              </a:solidFill>
              <a:latin typeface="Menlo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is-IS" altLang="zh-TW" sz="1600" dirty="0">
                <a:solidFill>
                  <a:srgbClr val="78492A"/>
                </a:solidFill>
                <a:latin typeface="Menlo" charset="0"/>
              </a:rPr>
              <a:t>#include </a:t>
            </a:r>
            <a:r>
              <a:rPr lang="is-IS" altLang="zh-TW" sz="1600" dirty="0">
                <a:solidFill>
                  <a:srgbClr val="D12F1B"/>
                </a:solidFill>
                <a:latin typeface="Menlo" charset="0"/>
              </a:rPr>
              <a:t>&lt;unistd.h&gt;</a:t>
            </a:r>
          </a:p>
          <a:p>
            <a:pPr marL="514350" indent="-514350">
              <a:buFont typeface="+mj-lt"/>
              <a:buAutoNum type="arabicPeriod"/>
            </a:pPr>
            <a:br>
              <a:rPr lang="is-IS" altLang="zh-TW" sz="1600" dirty="0">
                <a:solidFill>
                  <a:srgbClr val="000000"/>
                </a:solidFill>
                <a:latin typeface="Menlo" charset="0"/>
              </a:rPr>
            </a:br>
            <a:endParaRPr lang="is-IS" altLang="zh-TW" sz="1600" dirty="0">
              <a:solidFill>
                <a:srgbClr val="000000"/>
              </a:solidFill>
              <a:latin typeface="Menlo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is-IS" altLang="zh-TW" sz="1600" dirty="0">
                <a:solidFill>
                  <a:srgbClr val="BA2DA2"/>
                </a:solidFill>
                <a:latin typeface="Menlo" charset="0"/>
              </a:rPr>
              <a:t>int</a:t>
            </a:r>
            <a:r>
              <a:rPr lang="is-IS" altLang="zh-TW" sz="1600" dirty="0">
                <a:solidFill>
                  <a:srgbClr val="000000"/>
                </a:solidFill>
                <a:latin typeface="Menlo" charset="0"/>
              </a:rPr>
              <a:t> main(</a:t>
            </a:r>
            <a:r>
              <a:rPr lang="is-IS" altLang="zh-TW" sz="1600" dirty="0">
                <a:solidFill>
                  <a:srgbClr val="BA2DA2"/>
                </a:solidFill>
                <a:latin typeface="Menlo" charset="0"/>
              </a:rPr>
              <a:t>void</a:t>
            </a:r>
            <a:r>
              <a:rPr lang="is-IS" altLang="zh-TW" sz="1600" dirty="0">
                <a:solidFill>
                  <a:srgbClr val="000000"/>
                </a:solidFill>
                <a:latin typeface="Menlo" charset="0"/>
              </a:rPr>
              <a:t>) {</a:t>
            </a:r>
          </a:p>
          <a:p>
            <a:pPr marL="514350" indent="-514350">
              <a:buFont typeface="+mj-lt"/>
              <a:buAutoNum type="arabicPeriod"/>
            </a:pPr>
            <a:r>
              <a:rPr lang="is-IS" altLang="zh-TW" sz="1600" dirty="0">
                <a:solidFill>
                  <a:srgbClr val="000000"/>
                </a:solidFill>
                <a:latin typeface="Menlo" charset="0"/>
              </a:rPr>
              <a:t>    pid_t   pid;</a:t>
            </a:r>
          </a:p>
          <a:p>
            <a:pPr marL="514350" indent="-514350">
              <a:buFont typeface="+mj-lt"/>
              <a:buAutoNum type="arabicPeriod"/>
            </a:pPr>
            <a:r>
              <a:rPr lang="is-IS" altLang="zh-TW" sz="1600" dirty="0">
                <a:solidFill>
                  <a:srgbClr val="000000"/>
                </a:solidFill>
                <a:latin typeface="Menlo" charset="0"/>
              </a:rPr>
              <a:t>    </a:t>
            </a:r>
            <a:r>
              <a:rPr lang="is-IS" altLang="zh-TW" sz="1800" b="1" dirty="0">
                <a:solidFill>
                  <a:srgbClr val="BA2DA2"/>
                </a:solidFill>
                <a:latin typeface="Menlo" charset="0"/>
              </a:rPr>
              <a:t>int</a:t>
            </a:r>
            <a:r>
              <a:rPr lang="is-IS" altLang="zh-TW" sz="1800" b="1" dirty="0">
                <a:solidFill>
                  <a:srgbClr val="000000"/>
                </a:solidFill>
                <a:latin typeface="Menlo" charset="0"/>
              </a:rPr>
              <a:t> waiting = </a:t>
            </a:r>
            <a:r>
              <a:rPr lang="is-IS" altLang="zh-TW" sz="1800" b="1" dirty="0">
                <a:solidFill>
                  <a:srgbClr val="272AD8"/>
                </a:solidFill>
                <a:latin typeface="Menlo" charset="0"/>
              </a:rPr>
              <a:t>1</a:t>
            </a:r>
            <a:r>
              <a:rPr lang="is-IS" altLang="zh-TW" sz="1800" b="1" dirty="0">
                <a:solidFill>
                  <a:srgbClr val="000000"/>
                </a:solidFill>
                <a:latin typeface="Menlo" charset="0"/>
              </a:rPr>
              <a:t>;</a:t>
            </a:r>
          </a:p>
          <a:p>
            <a:pPr marL="514350" indent="-514350">
              <a:buFont typeface="+mj-lt"/>
              <a:buAutoNum type="arabicPeriod"/>
            </a:pPr>
            <a:r>
              <a:rPr lang="is-IS" altLang="zh-TW" sz="1600" dirty="0">
                <a:solidFill>
                  <a:srgbClr val="000000"/>
                </a:solidFill>
                <a:latin typeface="Menlo" charset="0"/>
              </a:rPr>
              <a:t>    </a:t>
            </a:r>
          </a:p>
          <a:p>
            <a:pPr marL="514350" indent="-514350">
              <a:buFont typeface="+mj-lt"/>
              <a:buAutoNum type="arabicPeriod"/>
            </a:pPr>
            <a:r>
              <a:rPr lang="is-IS" altLang="zh-TW" sz="1600" dirty="0">
                <a:solidFill>
                  <a:srgbClr val="000000"/>
                </a:solidFill>
                <a:latin typeface="Menlo" charset="0"/>
              </a:rPr>
              <a:t>    </a:t>
            </a:r>
            <a:r>
              <a:rPr lang="is-IS" altLang="zh-TW" sz="1600" dirty="0">
                <a:solidFill>
                  <a:srgbClr val="BA2DA2"/>
                </a:solidFill>
                <a:latin typeface="Menlo" charset="0"/>
              </a:rPr>
              <a:t>if</a:t>
            </a:r>
            <a:r>
              <a:rPr lang="is-IS" altLang="zh-TW" sz="1600" dirty="0">
                <a:solidFill>
                  <a:srgbClr val="000000"/>
                </a:solidFill>
                <a:latin typeface="Menlo" charset="0"/>
              </a:rPr>
              <a:t> ( (pid = fork()) == </a:t>
            </a:r>
            <a:r>
              <a:rPr lang="is-IS" altLang="zh-TW" sz="1600" dirty="0">
                <a:solidFill>
                  <a:srgbClr val="272AD8"/>
                </a:solidFill>
                <a:latin typeface="Menlo" charset="0"/>
              </a:rPr>
              <a:t>0</a:t>
            </a:r>
            <a:r>
              <a:rPr lang="is-IS" altLang="zh-TW" sz="1600" dirty="0">
                <a:solidFill>
                  <a:srgbClr val="000000"/>
                </a:solidFill>
                <a:latin typeface="Menlo" charset="0"/>
              </a:rPr>
              <a:t>) {</a:t>
            </a:r>
          </a:p>
          <a:p>
            <a:pPr marL="514350" indent="-514350">
              <a:buFont typeface="+mj-lt"/>
              <a:buAutoNum type="arabicPeriod"/>
            </a:pPr>
            <a:r>
              <a:rPr lang="is-IS" altLang="zh-TW" sz="1600" dirty="0">
                <a:solidFill>
                  <a:srgbClr val="000000"/>
                </a:solidFill>
                <a:latin typeface="Menlo" charset="0"/>
              </a:rPr>
              <a:t>        </a:t>
            </a:r>
            <a:r>
              <a:rPr lang="is-IS" altLang="zh-TW" sz="1800" b="1" dirty="0">
                <a:solidFill>
                  <a:srgbClr val="BA2DA2"/>
                </a:solidFill>
                <a:latin typeface="Menlo" charset="0"/>
              </a:rPr>
              <a:t>while</a:t>
            </a:r>
            <a:r>
              <a:rPr lang="is-IS" altLang="zh-TW" sz="1800" b="1" dirty="0">
                <a:solidFill>
                  <a:srgbClr val="000000"/>
                </a:solidFill>
                <a:latin typeface="Menlo" charset="0"/>
              </a:rPr>
              <a:t>(waiting)</a:t>
            </a:r>
            <a:endParaRPr lang="is-IS" altLang="zh-TW" sz="1600" b="1" dirty="0">
              <a:solidFill>
                <a:srgbClr val="000000"/>
              </a:solidFill>
              <a:latin typeface="Menlo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is-IS" altLang="zh-TW" sz="1600" dirty="0">
                <a:solidFill>
                  <a:srgbClr val="000000"/>
                </a:solidFill>
                <a:latin typeface="Menlo" charset="0"/>
              </a:rPr>
              <a:t>            ;</a:t>
            </a:r>
          </a:p>
          <a:p>
            <a:pPr marL="514350" indent="-514350">
              <a:buFont typeface="+mj-lt"/>
              <a:buAutoNum type="arabicPeriod"/>
            </a:pPr>
            <a:r>
              <a:rPr lang="is-IS" altLang="zh-TW" sz="1600" dirty="0">
                <a:solidFill>
                  <a:srgbClr val="000000"/>
                </a:solidFill>
                <a:latin typeface="Menlo" charset="0"/>
              </a:rPr>
              <a:t>        printf(</a:t>
            </a:r>
            <a:r>
              <a:rPr lang="is-IS" altLang="zh-TW" sz="1600" dirty="0">
                <a:solidFill>
                  <a:srgbClr val="D12F1B"/>
                </a:solidFill>
                <a:latin typeface="Menlo" charset="0"/>
              </a:rPr>
              <a:t>"child"</a:t>
            </a:r>
            <a:r>
              <a:rPr lang="is-IS" altLang="zh-TW" sz="1600" dirty="0">
                <a:solidFill>
                  <a:srgbClr val="000000"/>
                </a:solidFill>
                <a:latin typeface="Menlo" charset="0"/>
              </a:rPr>
              <a:t>);</a:t>
            </a:r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1" lang="zh-TW" altLang="en-US" sz="16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4E2FE7A-2BFD-B54D-AC56-E270614A4321}"/>
              </a:ext>
            </a:extLst>
          </p:cNvPr>
          <p:cNvSpPr/>
          <p:nvPr/>
        </p:nvSpPr>
        <p:spPr>
          <a:xfrm>
            <a:off x="5572125" y="1825625"/>
            <a:ext cx="6096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pPr marL="514350" indent="-514350">
              <a:buFont typeface="+mj-lt"/>
              <a:buAutoNum type="arabicPeriod" startAt="12"/>
            </a:pPr>
            <a:r>
              <a:rPr lang="is-IS" altLang="zh-TW" dirty="0">
                <a:solidFill>
                  <a:srgbClr val="000000"/>
                </a:solidFill>
                <a:latin typeface="Menlo" charset="0"/>
                <a:ea typeface="Microsoft YaHei Light" panose="020B0502040204020203" pitchFamily="34" charset="-122"/>
              </a:rPr>
              <a:t>    } </a:t>
            </a:r>
            <a:r>
              <a:rPr lang="is-IS" altLang="zh-TW" dirty="0">
                <a:solidFill>
                  <a:srgbClr val="BA2DA2"/>
                </a:solidFill>
                <a:latin typeface="Menlo" charset="0"/>
                <a:ea typeface="Microsoft YaHei Light" panose="020B0502040204020203" pitchFamily="34" charset="-122"/>
              </a:rPr>
              <a:t>else</a:t>
            </a:r>
            <a:r>
              <a:rPr lang="is-IS" altLang="zh-TW" dirty="0">
                <a:solidFill>
                  <a:srgbClr val="000000"/>
                </a:solidFill>
                <a:latin typeface="Menlo" charset="0"/>
                <a:ea typeface="Microsoft YaHei Light" panose="020B0502040204020203" pitchFamily="34" charset="-122"/>
              </a:rPr>
              <a:t> {</a:t>
            </a:r>
          </a:p>
          <a:p>
            <a:pPr marL="514350" indent="-514350">
              <a:buFont typeface="+mj-lt"/>
              <a:buAutoNum type="arabicPeriod" startAt="12"/>
            </a:pPr>
            <a:r>
              <a:rPr lang="is-IS" altLang="zh-TW" dirty="0">
                <a:solidFill>
                  <a:srgbClr val="000000"/>
                </a:solidFill>
                <a:latin typeface="Menlo" charset="0"/>
                <a:ea typeface="Microsoft YaHei Light" panose="020B0502040204020203" pitchFamily="34" charset="-122"/>
              </a:rPr>
              <a:t>        printf(</a:t>
            </a:r>
            <a:r>
              <a:rPr lang="is-IS" altLang="zh-TW" dirty="0">
                <a:solidFill>
                  <a:srgbClr val="D12F1B"/>
                </a:solidFill>
                <a:latin typeface="Menlo" charset="0"/>
                <a:ea typeface="Microsoft YaHei Light" panose="020B0502040204020203" pitchFamily="34" charset="-122"/>
              </a:rPr>
              <a:t>"child's pid = %d\n"</a:t>
            </a:r>
            <a:r>
              <a:rPr lang="is-IS" altLang="zh-TW" dirty="0">
                <a:solidFill>
                  <a:srgbClr val="000000"/>
                </a:solidFill>
                <a:latin typeface="Menlo" charset="0"/>
                <a:ea typeface="Microsoft YaHei Light" panose="020B0502040204020203" pitchFamily="34" charset="-122"/>
              </a:rPr>
              <a:t>,</a:t>
            </a:r>
          </a:p>
          <a:p>
            <a:pPr marL="514350" indent="-514350">
              <a:buFont typeface="+mj-lt"/>
              <a:buAutoNum type="arabicPeriod" startAt="12"/>
            </a:pPr>
            <a:r>
              <a:rPr lang="is-IS" altLang="zh-TW" dirty="0">
                <a:solidFill>
                  <a:srgbClr val="000000"/>
                </a:solidFill>
                <a:latin typeface="Menlo" charset="0"/>
                <a:ea typeface="Microsoft YaHei Light" panose="020B0502040204020203" pitchFamily="34" charset="-122"/>
              </a:rPr>
              <a:t>            pid);</a:t>
            </a:r>
          </a:p>
          <a:p>
            <a:pPr marL="514350" indent="-514350">
              <a:buFont typeface="+mj-lt"/>
              <a:buAutoNum type="arabicPeriod" startAt="12"/>
            </a:pPr>
            <a:r>
              <a:rPr lang="is-IS" altLang="zh-TW" dirty="0">
                <a:solidFill>
                  <a:srgbClr val="000000"/>
                </a:solidFill>
                <a:latin typeface="Menlo" charset="0"/>
                <a:ea typeface="Microsoft YaHei Light" panose="020B0502040204020203" pitchFamily="34" charset="-122"/>
              </a:rPr>
              <a:t>        printf(</a:t>
            </a:r>
            <a:r>
              <a:rPr lang="is-IS" altLang="zh-TW" dirty="0">
                <a:solidFill>
                  <a:srgbClr val="D12F1B"/>
                </a:solidFill>
                <a:latin typeface="Menlo" charset="0"/>
                <a:ea typeface="Microsoft YaHei Light" panose="020B0502040204020203" pitchFamily="34" charset="-122"/>
              </a:rPr>
              <a:t>"parent"</a:t>
            </a:r>
            <a:r>
              <a:rPr lang="is-IS" altLang="zh-TW" dirty="0">
                <a:solidFill>
                  <a:srgbClr val="000000"/>
                </a:solidFill>
                <a:latin typeface="Menlo" charset="0"/>
                <a:ea typeface="Microsoft YaHei Light" panose="020B0502040204020203" pitchFamily="34" charset="-122"/>
              </a:rPr>
              <a:t>);</a:t>
            </a:r>
          </a:p>
          <a:p>
            <a:pPr marL="514350" indent="-514350">
              <a:buFont typeface="+mj-lt"/>
              <a:buAutoNum type="arabicPeriod" startAt="12"/>
            </a:pPr>
            <a:r>
              <a:rPr lang="is-IS" altLang="zh-TW" dirty="0">
                <a:solidFill>
                  <a:srgbClr val="000000"/>
                </a:solidFill>
                <a:latin typeface="Menlo" charset="0"/>
                <a:ea typeface="Microsoft YaHei Light" panose="020B0502040204020203" pitchFamily="34" charset="-122"/>
              </a:rPr>
              <a:t>    }</a:t>
            </a:r>
          </a:p>
          <a:p>
            <a:pPr marL="514350" indent="-514350">
              <a:buFont typeface="+mj-lt"/>
              <a:buAutoNum type="arabicPeriod" startAt="12"/>
            </a:pPr>
            <a:r>
              <a:rPr lang="is-IS" altLang="zh-TW" dirty="0">
                <a:solidFill>
                  <a:srgbClr val="000000"/>
                </a:solidFill>
                <a:latin typeface="Menlo" charset="0"/>
                <a:ea typeface="Microsoft YaHei Light" panose="020B0502040204020203" pitchFamily="34" charset="-122"/>
              </a:rPr>
              <a:t>    </a:t>
            </a:r>
            <a:r>
              <a:rPr lang="is-IS" altLang="zh-TW" dirty="0">
                <a:solidFill>
                  <a:srgbClr val="BA2DA2"/>
                </a:solidFill>
                <a:latin typeface="Menlo" charset="0"/>
                <a:ea typeface="Microsoft YaHei Light" panose="020B0502040204020203" pitchFamily="34" charset="-122"/>
              </a:rPr>
              <a:t>return</a:t>
            </a:r>
            <a:r>
              <a:rPr lang="is-IS" altLang="zh-TW" dirty="0">
                <a:solidFill>
                  <a:srgbClr val="000000"/>
                </a:solidFill>
                <a:latin typeface="Menlo" charset="0"/>
                <a:ea typeface="Microsoft YaHei Light" panose="020B0502040204020203" pitchFamily="34" charset="-122"/>
              </a:rPr>
              <a:t> </a:t>
            </a:r>
            <a:r>
              <a:rPr lang="is-IS" altLang="zh-TW" dirty="0">
                <a:solidFill>
                  <a:srgbClr val="272AD8"/>
                </a:solidFill>
                <a:latin typeface="Menlo" charset="0"/>
                <a:ea typeface="Microsoft YaHei Light" panose="020B0502040204020203" pitchFamily="34" charset="-122"/>
              </a:rPr>
              <a:t>0</a:t>
            </a:r>
            <a:r>
              <a:rPr lang="is-IS" altLang="zh-TW" dirty="0">
                <a:solidFill>
                  <a:srgbClr val="000000"/>
                </a:solidFill>
                <a:latin typeface="Menlo" charset="0"/>
                <a:ea typeface="Microsoft YaHei Light" panose="020B0502040204020203" pitchFamily="34" charset="-122"/>
              </a:rPr>
              <a:t>;</a:t>
            </a:r>
          </a:p>
          <a:p>
            <a:pPr marL="514350" indent="-514350">
              <a:buFont typeface="+mj-lt"/>
              <a:buAutoNum type="arabicPeriod" startAt="12"/>
            </a:pPr>
            <a:r>
              <a:rPr lang="is-IS" altLang="zh-TW" dirty="0">
                <a:solidFill>
                  <a:srgbClr val="000000"/>
                </a:solidFill>
                <a:latin typeface="Menlo" charset="0"/>
                <a:ea typeface="Microsoft YaHei Light" panose="020B0502040204020203" pitchFamily="34" charset="-122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0218771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1" name="Picture 1" descr="time, hour, interface, sand, Clock, waiting, Wait Icon">
            <a:extLst>
              <a:ext uri="{FF2B5EF4-FFF2-40B4-BE49-F238E27FC236}">
                <a16:creationId xmlns:a16="http://schemas.microsoft.com/office/drawing/2014/main" id="{43803459-2666-9749-9C4F-710E8ECEAB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082" y="643467"/>
            <a:ext cx="5571066" cy="5571066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標題 3">
            <a:extLst>
              <a:ext uri="{FF2B5EF4-FFF2-40B4-BE49-F238E27FC236}">
                <a16:creationId xmlns:a16="http://schemas.microsoft.com/office/drawing/2014/main" id="{0F2BF010-B551-4B4A-A182-4EBD89C8A1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2550" y="1122363"/>
            <a:ext cx="3308130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kumimoji="1" lang="en-US" altLang="zh-TW" kern="1200" dirty="0">
                <a:solidFill>
                  <a:srgbClr val="FFFFFF"/>
                </a:solidFill>
                <a:latin typeface="+mj-lt"/>
                <a:cs typeface="+mj-cs"/>
              </a:rPr>
              <a:t>wait()</a:t>
            </a:r>
          </a:p>
        </p:txBody>
      </p:sp>
    </p:spTree>
    <p:extLst>
      <p:ext uri="{BB962C8B-B14F-4D97-AF65-F5344CB8AC3E}">
        <p14:creationId xmlns:p14="http://schemas.microsoft.com/office/powerpoint/2010/main" val="19686914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94E23D4A-D283-6747-9E2E-92808BC30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等待子程序狀態轉換：</a:t>
            </a:r>
            <a:r>
              <a:rPr kumimoji="1" lang="en-US" altLang="zh-TW" dirty="0"/>
              <a:t>wait()</a:t>
            </a:r>
            <a:endParaRPr kumimoji="1"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A7725F5C-B206-3B4D-B140-A989261A08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lnSpc>
                <a:spcPct val="150000"/>
              </a:lnSpc>
            </a:pPr>
            <a:r>
              <a:rPr lang="zh-TW" altLang="en-US" sz="2200" dirty="0"/>
              <a:t>當子程序狀態轉換時，</a:t>
            </a:r>
            <a:r>
              <a:rPr lang="zh-TW" altLang="en-US" sz="2200" dirty="0">
                <a:solidFill>
                  <a:srgbClr val="FF0000"/>
                </a:solidFill>
              </a:rPr>
              <a:t>父程序負責處理</a:t>
            </a:r>
            <a:r>
              <a:rPr lang="zh-TW" altLang="en-US" sz="2200" dirty="0"/>
              <a:t>其狀態。</a:t>
            </a:r>
            <a:endParaRPr lang="en-US" altLang="zh-TW" sz="2200" dirty="0"/>
          </a:p>
          <a:p>
            <a:pPr lvl="1" algn="just">
              <a:lnSpc>
                <a:spcPct val="150000"/>
              </a:lnSpc>
            </a:pPr>
            <a:r>
              <a:rPr lang="zh-TW" altLang="en-US" sz="2000" dirty="0"/>
              <a:t>子程序</a:t>
            </a:r>
            <a:r>
              <a:rPr lang="zh-TW" altLang="en-US" sz="2000" b="1" dirty="0">
                <a:solidFill>
                  <a:srgbClr val="FF0000"/>
                </a:solidFill>
              </a:rPr>
              <a:t>結束</a:t>
            </a:r>
            <a:r>
              <a:rPr lang="zh-TW" altLang="en-US" sz="2000" dirty="0"/>
              <a:t>：父程序等待後，可使子程序所佔用的資源釋放還給系統。</a:t>
            </a:r>
            <a:endParaRPr lang="en-US" altLang="zh-TW" sz="2000" dirty="0"/>
          </a:p>
          <a:p>
            <a:pPr lvl="2" algn="just">
              <a:lnSpc>
                <a:spcPct val="150000"/>
              </a:lnSpc>
            </a:pPr>
            <a:r>
              <a:rPr lang="zh-TW" altLang="en-US" sz="2200" dirty="0"/>
              <a:t>若父程序沒有等帶子程序，子程序會變成殭屍程序</a:t>
            </a:r>
            <a:r>
              <a:rPr lang="en-US" altLang="zh-TW" sz="2200" dirty="0"/>
              <a:t>(</a:t>
            </a:r>
            <a:r>
              <a:rPr lang="en-US" altLang="zh-TW" sz="2200" b="1" dirty="0">
                <a:solidFill>
                  <a:srgbClr val="FF0000"/>
                </a:solidFill>
              </a:rPr>
              <a:t>zombie process</a:t>
            </a:r>
            <a:r>
              <a:rPr lang="en-US" altLang="zh-TW" sz="2200" dirty="0"/>
              <a:t>)</a:t>
            </a:r>
            <a:r>
              <a:rPr lang="zh-TW" altLang="en-US" sz="2200" dirty="0"/>
              <a:t>。</a:t>
            </a:r>
            <a:endParaRPr lang="en-US" altLang="zh-TW" sz="2200" dirty="0"/>
          </a:p>
          <a:p>
            <a:pPr lvl="1" algn="just">
              <a:lnSpc>
                <a:spcPct val="150000"/>
              </a:lnSpc>
            </a:pPr>
            <a:r>
              <a:rPr lang="zh-TW" altLang="en-US" sz="2000" dirty="0"/>
              <a:t>子程序收到號誌後</a:t>
            </a:r>
            <a:r>
              <a:rPr lang="zh-TW" altLang="en-US" sz="2000" b="1" dirty="0">
                <a:solidFill>
                  <a:srgbClr val="FF0000"/>
                </a:solidFill>
              </a:rPr>
              <a:t>暫停</a:t>
            </a:r>
            <a:r>
              <a:rPr lang="zh-TW" altLang="en-US" sz="2000" dirty="0"/>
              <a:t>運行 </a:t>
            </a:r>
            <a:r>
              <a:rPr lang="en-US" altLang="zh-TW" sz="2000" dirty="0"/>
              <a:t>(stopped)</a:t>
            </a:r>
            <a:r>
              <a:rPr lang="zh-TW" altLang="en-US" sz="2000" dirty="0"/>
              <a:t>。</a:t>
            </a:r>
            <a:endParaRPr lang="en-US" altLang="zh-TW" sz="2000" dirty="0"/>
          </a:p>
          <a:p>
            <a:pPr lvl="1" algn="just">
              <a:lnSpc>
                <a:spcPct val="150000"/>
              </a:lnSpc>
            </a:pPr>
            <a:r>
              <a:rPr lang="zh-TW" altLang="en-US" sz="2000" dirty="0"/>
              <a:t>子程序收到號誌後</a:t>
            </a:r>
            <a:r>
              <a:rPr lang="zh-TW" altLang="en-US" sz="2000" b="1" dirty="0">
                <a:solidFill>
                  <a:srgbClr val="FF0000"/>
                </a:solidFill>
              </a:rPr>
              <a:t>恢復</a:t>
            </a:r>
            <a:r>
              <a:rPr lang="zh-TW" altLang="en-US" sz="2000" dirty="0"/>
              <a:t>運行 </a:t>
            </a:r>
            <a:r>
              <a:rPr lang="en-US" altLang="zh-TW" sz="2000" dirty="0"/>
              <a:t>(resumed)</a:t>
            </a:r>
            <a:r>
              <a:rPr lang="zh-TW" altLang="en-US" sz="2000" dirty="0"/>
              <a:t>。</a:t>
            </a:r>
            <a:endParaRPr kumimoji="1" lang="en-US" altLang="zh-TW" sz="2000" dirty="0"/>
          </a:p>
          <a:p>
            <a:pPr lvl="1" algn="just">
              <a:lnSpc>
                <a:spcPct val="150000"/>
              </a:lnSpc>
            </a:pPr>
            <a:endParaRPr kumimoji="1" lang="en-US" altLang="zh-TW" sz="2000" dirty="0"/>
          </a:p>
          <a:p>
            <a:pPr lvl="1" algn="just">
              <a:lnSpc>
                <a:spcPct val="150000"/>
              </a:lnSpc>
            </a:pPr>
            <a:r>
              <a:rPr kumimoji="1" lang="zh-CN" altLang="en-US" sz="2000" dirty="0"/>
              <a:t>號誌（</a:t>
            </a:r>
            <a:r>
              <a:rPr kumimoji="1" lang="en-US" altLang="zh-CN" sz="2000" dirty="0" err="1"/>
              <a:t>singnal</a:t>
            </a:r>
            <a:r>
              <a:rPr kumimoji="1" lang="zh-CN" altLang="en-US" sz="2000" dirty="0"/>
              <a:t>）將在下個章節介紹</a:t>
            </a:r>
            <a:endParaRPr lang="en-US" altLang="zh-TW" sz="2000" dirty="0"/>
          </a:p>
        </p:txBody>
      </p:sp>
    </p:spTree>
    <p:extLst>
      <p:ext uri="{BB962C8B-B14F-4D97-AF65-F5344CB8AC3E}">
        <p14:creationId xmlns:p14="http://schemas.microsoft.com/office/powerpoint/2010/main" val="3609229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7824A84-8D32-C84F-A511-AB404ABEF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wait &amp; </a:t>
            </a:r>
            <a:r>
              <a:rPr kumimoji="1" lang="en-US" altLang="zh-TW" dirty="0" err="1"/>
              <a:t>waitpid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AF7057C-154C-074C-B6DC-522996CD9F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>
                <a:solidFill>
                  <a:srgbClr val="78492A"/>
                </a:solidFill>
                <a:latin typeface="Menlo" panose="020B0609030804020204" pitchFamily="49" charset="0"/>
              </a:rPr>
              <a:t>#include </a:t>
            </a:r>
            <a:r>
              <a:rPr lang="en-US" altLang="zh-TW" sz="2400" dirty="0">
                <a:solidFill>
                  <a:srgbClr val="D12F1B"/>
                </a:solidFill>
                <a:latin typeface="Menlo" panose="020B0609030804020204" pitchFamily="49" charset="0"/>
              </a:rPr>
              <a:t>&lt;sys/</a:t>
            </a:r>
            <a:r>
              <a:rPr lang="en-US" altLang="zh-TW" sz="2400" dirty="0" err="1">
                <a:solidFill>
                  <a:srgbClr val="D12F1B"/>
                </a:solidFill>
                <a:latin typeface="Menlo" panose="020B0609030804020204" pitchFamily="49" charset="0"/>
              </a:rPr>
              <a:t>types.h</a:t>
            </a:r>
            <a:r>
              <a:rPr lang="en-US" altLang="zh-TW" sz="2400" dirty="0">
                <a:solidFill>
                  <a:srgbClr val="D12F1B"/>
                </a:solidFill>
                <a:latin typeface="Menlo" panose="020B0609030804020204" pitchFamily="49" charset="0"/>
              </a:rPr>
              <a:t>&gt;</a:t>
            </a:r>
          </a:p>
          <a:p>
            <a:r>
              <a:rPr lang="en-US" altLang="zh-TW" sz="2400" dirty="0">
                <a:solidFill>
                  <a:srgbClr val="78492A"/>
                </a:solidFill>
                <a:latin typeface="Menlo" panose="020B0609030804020204" pitchFamily="49" charset="0"/>
              </a:rPr>
              <a:t>#include </a:t>
            </a:r>
            <a:r>
              <a:rPr lang="en-US" altLang="zh-TW" sz="2400" dirty="0">
                <a:solidFill>
                  <a:srgbClr val="D12F1B"/>
                </a:solidFill>
                <a:latin typeface="Menlo" panose="020B0609030804020204" pitchFamily="49" charset="0"/>
              </a:rPr>
              <a:t>&lt;sys/</a:t>
            </a:r>
            <a:r>
              <a:rPr lang="en-US" altLang="zh-TW" sz="2400" dirty="0" err="1">
                <a:solidFill>
                  <a:srgbClr val="D12F1B"/>
                </a:solidFill>
                <a:latin typeface="Menlo" panose="020B0609030804020204" pitchFamily="49" charset="0"/>
              </a:rPr>
              <a:t>wait.h</a:t>
            </a:r>
            <a:r>
              <a:rPr lang="en-US" altLang="zh-TW" sz="2400" dirty="0">
                <a:solidFill>
                  <a:srgbClr val="D12F1B"/>
                </a:solidFill>
                <a:latin typeface="Menlo" panose="020B0609030804020204" pitchFamily="49" charset="0"/>
              </a:rPr>
              <a:t>&gt;</a:t>
            </a:r>
          </a:p>
          <a:p>
            <a:r>
              <a:rPr lang="en-US" altLang="zh-TW" sz="2400" dirty="0" err="1">
                <a:solidFill>
                  <a:srgbClr val="000000"/>
                </a:solidFill>
                <a:latin typeface="Menlo" panose="020B0609030804020204" pitchFamily="49" charset="0"/>
              </a:rPr>
              <a:t>pid_t</a:t>
            </a:r>
            <a:r>
              <a:rPr lang="en-US" altLang="zh-TW" sz="2400" dirty="0">
                <a:solidFill>
                  <a:srgbClr val="000000"/>
                </a:solidFill>
                <a:latin typeface="Menlo" panose="020B0609030804020204" pitchFamily="49" charset="0"/>
              </a:rPr>
              <a:t> wait(</a:t>
            </a:r>
            <a:r>
              <a:rPr lang="en-US" altLang="zh-TW" sz="2400" dirty="0" err="1">
                <a:solidFill>
                  <a:srgbClr val="BA2DA2"/>
                </a:solidFill>
                <a:latin typeface="Menlo" panose="020B0609030804020204" pitchFamily="49" charset="0"/>
              </a:rPr>
              <a:t>int</a:t>
            </a:r>
            <a:r>
              <a:rPr lang="en-US" altLang="zh-TW" sz="2400" dirty="0">
                <a:solidFill>
                  <a:srgbClr val="000000"/>
                </a:solidFill>
                <a:latin typeface="Menlo" panose="020B0609030804020204" pitchFamily="49" charset="0"/>
              </a:rPr>
              <a:t> *</a:t>
            </a:r>
            <a:r>
              <a:rPr lang="en-US" altLang="zh-TW" sz="2400" dirty="0" err="1">
                <a:solidFill>
                  <a:srgbClr val="000000"/>
                </a:solidFill>
                <a:latin typeface="Menlo" panose="020B0609030804020204" pitchFamily="49" charset="0"/>
              </a:rPr>
              <a:t>wstatus</a:t>
            </a:r>
            <a:r>
              <a:rPr lang="en-US" altLang="zh-TW" sz="2400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</a:p>
          <a:p>
            <a:r>
              <a:rPr lang="en-US" altLang="zh-TW" sz="2400" dirty="0" err="1">
                <a:solidFill>
                  <a:srgbClr val="000000"/>
                </a:solidFill>
                <a:latin typeface="Menlo" panose="020B0609030804020204" pitchFamily="49" charset="0"/>
              </a:rPr>
              <a:t>pid_t</a:t>
            </a:r>
            <a:r>
              <a:rPr lang="en-US" altLang="zh-TW" sz="24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TW" sz="2400" dirty="0" err="1">
                <a:solidFill>
                  <a:srgbClr val="000000"/>
                </a:solidFill>
                <a:latin typeface="Menlo" panose="020B0609030804020204" pitchFamily="49" charset="0"/>
              </a:rPr>
              <a:t>waitpid</a:t>
            </a:r>
            <a:r>
              <a:rPr lang="en-US" altLang="zh-TW" sz="24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TW" sz="2400" dirty="0" err="1">
                <a:solidFill>
                  <a:srgbClr val="000000"/>
                </a:solidFill>
                <a:latin typeface="Menlo" panose="020B0609030804020204" pitchFamily="49" charset="0"/>
              </a:rPr>
              <a:t>pid_t</a:t>
            </a:r>
            <a:r>
              <a:rPr lang="en-US" altLang="zh-TW" sz="24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TW" sz="2400" dirty="0" err="1">
                <a:solidFill>
                  <a:srgbClr val="000000"/>
                </a:solidFill>
                <a:latin typeface="Menlo" panose="020B0609030804020204" pitchFamily="49" charset="0"/>
              </a:rPr>
              <a:t>pid</a:t>
            </a:r>
            <a:r>
              <a:rPr lang="en-US" altLang="zh-TW" sz="2400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 altLang="zh-TW" sz="2400" dirty="0" err="1">
                <a:solidFill>
                  <a:srgbClr val="BA2DA2"/>
                </a:solidFill>
                <a:latin typeface="Menlo" panose="020B0609030804020204" pitchFamily="49" charset="0"/>
              </a:rPr>
              <a:t>int</a:t>
            </a:r>
            <a:r>
              <a:rPr lang="en-US" altLang="zh-TW" sz="2400" dirty="0">
                <a:solidFill>
                  <a:srgbClr val="000000"/>
                </a:solidFill>
                <a:latin typeface="Menlo" panose="020B0609030804020204" pitchFamily="49" charset="0"/>
              </a:rPr>
              <a:t> *</a:t>
            </a:r>
            <a:r>
              <a:rPr lang="en-US" altLang="zh-TW" sz="2400" dirty="0" err="1">
                <a:solidFill>
                  <a:srgbClr val="000000"/>
                </a:solidFill>
                <a:latin typeface="Menlo" panose="020B0609030804020204" pitchFamily="49" charset="0"/>
              </a:rPr>
              <a:t>wstatus</a:t>
            </a:r>
            <a:r>
              <a:rPr lang="en-US" altLang="zh-TW" sz="2400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 altLang="zh-TW" sz="2400" dirty="0" err="1">
                <a:solidFill>
                  <a:srgbClr val="BA2DA2"/>
                </a:solidFill>
                <a:latin typeface="Menlo" panose="020B0609030804020204" pitchFamily="49" charset="0"/>
              </a:rPr>
              <a:t>int</a:t>
            </a:r>
            <a:r>
              <a:rPr lang="en-US" altLang="zh-TW" sz="2400" dirty="0">
                <a:solidFill>
                  <a:srgbClr val="000000"/>
                </a:solidFill>
                <a:latin typeface="Menlo" panose="020B0609030804020204" pitchFamily="49" charset="0"/>
              </a:rPr>
              <a:t> options);</a:t>
            </a:r>
          </a:p>
          <a:p>
            <a:endParaRPr lang="en-US" altLang="zh-TW" sz="24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zh-CN" altLang="en-US" sz="2400" dirty="0">
                <a:solidFill>
                  <a:srgbClr val="000000"/>
                </a:solidFill>
                <a:latin typeface="Menlo" panose="020B0609030804020204" pitchFamily="49" charset="0"/>
              </a:rPr>
              <a:t>回傳值：</a:t>
            </a:r>
            <a:endParaRPr lang="en-US" altLang="zh-CN" sz="24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lvl="1"/>
            <a:r>
              <a:rPr lang="zh-CN" altLang="en-US" dirty="0"/>
              <a:t>「大致上」成功傳回該</a:t>
            </a:r>
            <a:r>
              <a:rPr lang="en-US" altLang="zh-CN" dirty="0"/>
              <a:t>child</a:t>
            </a:r>
            <a:r>
              <a:rPr lang="zh-CN" altLang="en-US" dirty="0"/>
              <a:t>的</a:t>
            </a:r>
            <a:r>
              <a:rPr lang="en-US" altLang="zh-CN" dirty="0" err="1"/>
              <a:t>pid</a:t>
            </a:r>
            <a:r>
              <a:rPr lang="zh-CN" altLang="en-US" dirty="0"/>
              <a:t>，失敗的話回傳</a:t>
            </a:r>
            <a:r>
              <a:rPr lang="en-US" altLang="zh-CN" dirty="0"/>
              <a:t>-1</a:t>
            </a:r>
          </a:p>
          <a:p>
            <a:pPr lvl="1"/>
            <a:r>
              <a:rPr lang="zh-CN" altLang="en-US" dirty="0"/>
              <a:t>詳細的部分請看</a:t>
            </a:r>
            <a:r>
              <a:rPr lang="en-US" altLang="zh-CN" dirty="0"/>
              <a:t>man 2 wait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3330170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AAC5994-27F0-3C4D-966A-C1B3E9868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wait(</a:t>
            </a:r>
            <a:r>
              <a:rPr lang="en-US" altLang="zh-TW" dirty="0" err="1">
                <a:solidFill>
                  <a:srgbClr val="BA2DA2"/>
                </a:solidFill>
                <a:latin typeface="Menlo" panose="020B0609030804020204" pitchFamily="49" charset="0"/>
              </a:rPr>
              <a:t>int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TW" sz="4800" b="1" dirty="0">
                <a:solidFill>
                  <a:srgbClr val="000000"/>
                </a:solidFill>
                <a:latin typeface="Menlo" panose="020B0609030804020204" pitchFamily="49" charset="0"/>
              </a:rPr>
              <a:t>*</a:t>
            </a:r>
            <a:r>
              <a:rPr lang="en-US" altLang="zh-TW" sz="4800" b="1" dirty="0" err="1">
                <a:solidFill>
                  <a:srgbClr val="000000"/>
                </a:solidFill>
                <a:latin typeface="Menlo" panose="020B0609030804020204" pitchFamily="49" charset="0"/>
              </a:rPr>
              <a:t>wstatus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55B0B30-83ED-F442-AC60-72EF145D27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marL="0" indent="0">
              <a:buNone/>
            </a:pPr>
            <a:r>
              <a:rPr lang="zh-TW" altLang="en-US" dirty="0"/>
              <a:t>檢查子程序狀態可使用表中的</a:t>
            </a:r>
            <a:r>
              <a:rPr lang="en-US" altLang="zh-TW" dirty="0"/>
              <a:t>macro</a:t>
            </a:r>
            <a:r>
              <a:rPr lang="zh-TW" altLang="en-US" dirty="0"/>
              <a:t>。號誌（</a:t>
            </a:r>
            <a:r>
              <a:rPr lang="en-US" altLang="zh-TW" dirty="0"/>
              <a:t>signal</a:t>
            </a:r>
            <a:r>
              <a:rPr lang="zh-TW" altLang="en-US" dirty="0"/>
              <a:t>）下一節介紹。</a:t>
            </a:r>
          </a:p>
          <a:p>
            <a:endParaRPr kumimoji="1" lang="zh-TW" altLang="en-US" dirty="0"/>
          </a:p>
        </p:txBody>
      </p:sp>
      <p:graphicFrame>
        <p:nvGraphicFramePr>
          <p:cNvPr id="4" name="內容版面配置區 3">
            <a:extLst>
              <a:ext uri="{FF2B5EF4-FFF2-40B4-BE49-F238E27FC236}">
                <a16:creationId xmlns:a16="http://schemas.microsoft.com/office/drawing/2014/main" id="{7BF593FC-DE67-7740-90B8-3C5450293358}"/>
              </a:ext>
            </a:extLst>
          </p:cNvPr>
          <p:cNvGraphicFramePr>
            <a:graphicFrameLocks/>
          </p:cNvGraphicFramePr>
          <p:nvPr/>
        </p:nvGraphicFramePr>
        <p:xfrm>
          <a:off x="1127954" y="2459718"/>
          <a:ext cx="9508295" cy="41551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47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608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31776">
                <a:tc>
                  <a:txBody>
                    <a:bodyPr/>
                    <a:lstStyle/>
                    <a:p>
                      <a:r>
                        <a:rPr lang="en-US" altLang="zh-TW" sz="2200" b="0" i="0" dirty="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MACRO</a:t>
                      </a:r>
                      <a:endParaRPr lang="zh-TW" altLang="en-US" sz="2200" b="0" i="0" dirty="0">
                        <a:latin typeface="Microsoft YaHei Light" panose="020B0502040204020203" pitchFamily="34" charset="-122"/>
                        <a:ea typeface="Microsoft YaHei Light" panose="020B0502040204020203" pitchFamily="34" charset="-122"/>
                      </a:endParaRPr>
                    </a:p>
                  </a:txBody>
                  <a:tcPr marL="100005" marR="100005" marT="50003" marB="50003" anchor="ctr"/>
                </a:tc>
                <a:tc>
                  <a:txBody>
                    <a:bodyPr/>
                    <a:lstStyle/>
                    <a:p>
                      <a:r>
                        <a:rPr lang="zh-TW" altLang="en-US" sz="2200" b="0" i="0" dirty="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描述</a:t>
                      </a:r>
                    </a:p>
                  </a:txBody>
                  <a:tcPr marL="100005" marR="100005" marT="50003" marB="50003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1776">
                <a:tc>
                  <a:txBody>
                    <a:bodyPr/>
                    <a:lstStyle/>
                    <a:p>
                      <a:r>
                        <a:rPr lang="en-US" altLang="zh-TW" sz="2200" b="0" i="0" dirty="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WIF</a:t>
                      </a:r>
                      <a:r>
                        <a:rPr lang="en-US" altLang="zh-TW" sz="2200" b="0" i="0" dirty="0">
                          <a:solidFill>
                            <a:srgbClr val="FF0000"/>
                          </a:solidFill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EXITED</a:t>
                      </a:r>
                      <a:r>
                        <a:rPr lang="en-US" altLang="zh-TW" sz="2200" b="0" i="0" dirty="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(status)</a:t>
                      </a:r>
                      <a:endParaRPr lang="zh-TW" altLang="en-US" sz="2200" b="0" i="0" dirty="0">
                        <a:latin typeface="Microsoft YaHei Light" panose="020B0502040204020203" pitchFamily="34" charset="-122"/>
                        <a:ea typeface="Microsoft YaHei Light" panose="020B0502040204020203" pitchFamily="34" charset="-122"/>
                      </a:endParaRPr>
                    </a:p>
                  </a:txBody>
                  <a:tcPr marL="100005" marR="100005" marT="50003" marB="50003" anchor="ctr"/>
                </a:tc>
                <a:tc>
                  <a:txBody>
                    <a:bodyPr/>
                    <a:lstStyle/>
                    <a:p>
                      <a:r>
                        <a:rPr lang="en-US" altLang="zh-TW" sz="2200" b="0" i="0" dirty="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TRUE</a:t>
                      </a:r>
                      <a:r>
                        <a:rPr lang="zh-TW" altLang="en-US" sz="2200" b="0" i="0" dirty="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，若子程序正常</a:t>
                      </a:r>
                      <a:r>
                        <a:rPr lang="zh-TW" altLang="en-US" sz="2200" b="0" i="0" dirty="0">
                          <a:solidFill>
                            <a:srgbClr val="FF0000"/>
                          </a:solidFill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結束</a:t>
                      </a:r>
                    </a:p>
                  </a:txBody>
                  <a:tcPr marL="100005" marR="100005" marT="50003" marB="50003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1776">
                <a:tc>
                  <a:txBody>
                    <a:bodyPr/>
                    <a:lstStyle/>
                    <a:p>
                      <a:r>
                        <a:rPr lang="en-US" altLang="zh-TW" sz="2200" b="0" i="0" dirty="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WEXIT</a:t>
                      </a:r>
                      <a:r>
                        <a:rPr lang="en-US" altLang="zh-TW" sz="2200" b="0" i="0" dirty="0">
                          <a:solidFill>
                            <a:srgbClr val="FF0000"/>
                          </a:solidFill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STATU</a:t>
                      </a:r>
                      <a:r>
                        <a:rPr lang="en-US" altLang="zh-TW" sz="2200" b="0" i="0" dirty="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S(status)</a:t>
                      </a:r>
                      <a:endParaRPr lang="zh-TW" altLang="en-US" sz="2200" b="0" i="0" dirty="0">
                        <a:latin typeface="Microsoft YaHei Light" panose="020B0502040204020203" pitchFamily="34" charset="-122"/>
                        <a:ea typeface="Microsoft YaHei Light" panose="020B0502040204020203" pitchFamily="34" charset="-122"/>
                      </a:endParaRPr>
                    </a:p>
                  </a:txBody>
                  <a:tcPr marL="100005" marR="100005" marT="50003" marB="50003" anchor="ctr"/>
                </a:tc>
                <a:tc>
                  <a:txBody>
                    <a:bodyPr/>
                    <a:lstStyle/>
                    <a:p>
                      <a:r>
                        <a:rPr lang="zh-TW" altLang="en-US" sz="2200" b="0" i="0" dirty="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子程序</a:t>
                      </a:r>
                      <a:r>
                        <a:rPr lang="zh-TW" altLang="en-US" sz="2200" b="0" i="0" dirty="0">
                          <a:solidFill>
                            <a:srgbClr val="FF0000"/>
                          </a:solidFill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結束狀態 </a:t>
                      </a:r>
                      <a:r>
                        <a:rPr lang="en-US" altLang="zh-TW" sz="2200" b="0" i="0" dirty="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(exit status)</a:t>
                      </a:r>
                      <a:endParaRPr lang="zh-TW" altLang="en-US" sz="2200" b="0" i="0" dirty="0">
                        <a:latin typeface="Microsoft YaHei Light" panose="020B0502040204020203" pitchFamily="34" charset="-122"/>
                        <a:ea typeface="Microsoft YaHei Light" panose="020B0502040204020203" pitchFamily="34" charset="-122"/>
                      </a:endParaRPr>
                    </a:p>
                  </a:txBody>
                  <a:tcPr marL="100005" marR="100005" marT="50003" marB="50003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1776">
                <a:tc>
                  <a:txBody>
                    <a:bodyPr/>
                    <a:lstStyle/>
                    <a:p>
                      <a:r>
                        <a:rPr lang="en-US" altLang="zh-TW" sz="2200" b="0" i="0" dirty="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WIF</a:t>
                      </a:r>
                      <a:r>
                        <a:rPr lang="en-US" altLang="zh-TW" sz="2200" b="0" i="0" dirty="0">
                          <a:solidFill>
                            <a:srgbClr val="FF0000"/>
                          </a:solidFill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SIGNALED</a:t>
                      </a:r>
                      <a:r>
                        <a:rPr lang="en-US" altLang="zh-TW" sz="2200" b="0" i="0" dirty="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(status)</a:t>
                      </a:r>
                      <a:endParaRPr lang="zh-TW" altLang="en-US" sz="2200" b="0" i="0" dirty="0">
                        <a:latin typeface="Microsoft YaHei Light" panose="020B0502040204020203" pitchFamily="34" charset="-122"/>
                        <a:ea typeface="Microsoft YaHei Light" panose="020B0502040204020203" pitchFamily="34" charset="-122"/>
                      </a:endParaRPr>
                    </a:p>
                  </a:txBody>
                  <a:tcPr marL="100005" marR="100005" marT="50003" marB="50003" anchor="ctr"/>
                </a:tc>
                <a:tc>
                  <a:txBody>
                    <a:bodyPr/>
                    <a:lstStyle/>
                    <a:p>
                      <a:r>
                        <a:rPr lang="en-US" altLang="zh-TW" sz="2200" b="0" i="0" dirty="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TRUE</a:t>
                      </a:r>
                      <a:r>
                        <a:rPr lang="zh-TW" altLang="en-US" sz="2200" b="0" i="0" dirty="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，若子程序</a:t>
                      </a:r>
                      <a:r>
                        <a:rPr lang="zh-TW" altLang="en-US" sz="2200" b="0" i="0" dirty="0">
                          <a:solidFill>
                            <a:srgbClr val="FF0000"/>
                          </a:solidFill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被號誌終止</a:t>
                      </a:r>
                    </a:p>
                  </a:txBody>
                  <a:tcPr marL="100005" marR="100005" marT="50003" marB="50003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1776">
                <a:tc>
                  <a:txBody>
                    <a:bodyPr/>
                    <a:lstStyle/>
                    <a:p>
                      <a:r>
                        <a:rPr lang="en-US" altLang="zh-TW" sz="2200" b="0" i="0" dirty="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W</a:t>
                      </a:r>
                      <a:r>
                        <a:rPr lang="en-US" altLang="zh-TW" sz="2200" b="0" i="0" dirty="0">
                          <a:solidFill>
                            <a:srgbClr val="FF0000"/>
                          </a:solidFill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TERMSIG</a:t>
                      </a:r>
                      <a:r>
                        <a:rPr lang="en-US" altLang="zh-TW" sz="2200" b="0" i="0" dirty="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(status)</a:t>
                      </a:r>
                      <a:endParaRPr lang="zh-TW" altLang="en-US" sz="2200" b="0" i="0" dirty="0">
                        <a:latin typeface="Microsoft YaHei Light" panose="020B0502040204020203" pitchFamily="34" charset="-122"/>
                        <a:ea typeface="Microsoft YaHei Light" panose="020B0502040204020203" pitchFamily="34" charset="-122"/>
                      </a:endParaRPr>
                    </a:p>
                  </a:txBody>
                  <a:tcPr marL="100005" marR="100005" marT="50003" marB="50003" anchor="ctr"/>
                </a:tc>
                <a:tc>
                  <a:txBody>
                    <a:bodyPr/>
                    <a:lstStyle/>
                    <a:p>
                      <a:r>
                        <a:rPr lang="zh-TW" altLang="en-US" sz="2200" b="0" i="0" dirty="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子程序被號誌終止的</a:t>
                      </a:r>
                      <a:r>
                        <a:rPr lang="zh-TW" altLang="en-US" sz="2200" b="0" i="0" dirty="0">
                          <a:solidFill>
                            <a:srgbClr val="FF0000"/>
                          </a:solidFill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號誌編號 </a:t>
                      </a:r>
                      <a:r>
                        <a:rPr lang="en-US" altLang="zh-TW" sz="2200" b="0" i="0" dirty="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(signal number)</a:t>
                      </a:r>
                      <a:endParaRPr lang="zh-TW" altLang="en-US" sz="2200" b="0" i="0" dirty="0">
                        <a:latin typeface="Microsoft YaHei Light" panose="020B0502040204020203" pitchFamily="34" charset="-122"/>
                        <a:ea typeface="Microsoft YaHei Light" panose="020B0502040204020203" pitchFamily="34" charset="-122"/>
                      </a:endParaRPr>
                    </a:p>
                  </a:txBody>
                  <a:tcPr marL="100005" marR="100005" marT="50003" marB="50003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1776">
                <a:tc>
                  <a:txBody>
                    <a:bodyPr/>
                    <a:lstStyle/>
                    <a:p>
                      <a:r>
                        <a:rPr lang="en-US" altLang="zh-TW" sz="2200" b="0" i="0" dirty="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W</a:t>
                      </a:r>
                      <a:r>
                        <a:rPr lang="en-US" altLang="zh-TW" sz="2200" b="0" i="0" dirty="0">
                          <a:solidFill>
                            <a:srgbClr val="FF0000"/>
                          </a:solidFill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COREDUMP</a:t>
                      </a:r>
                      <a:r>
                        <a:rPr lang="en-US" altLang="zh-TW" sz="2200" b="0" i="0" dirty="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(status)</a:t>
                      </a:r>
                      <a:endParaRPr lang="zh-TW" altLang="en-US" sz="2200" b="0" i="0" dirty="0">
                        <a:latin typeface="Microsoft YaHei Light" panose="020B0502040204020203" pitchFamily="34" charset="-122"/>
                        <a:ea typeface="Microsoft YaHei Light" panose="020B0502040204020203" pitchFamily="34" charset="-122"/>
                      </a:endParaRPr>
                    </a:p>
                  </a:txBody>
                  <a:tcPr marL="100005" marR="100005" marT="50003" marB="50003" anchor="ctr"/>
                </a:tc>
                <a:tc>
                  <a:txBody>
                    <a:bodyPr/>
                    <a:lstStyle/>
                    <a:p>
                      <a:r>
                        <a:rPr lang="en-US" altLang="zh-TW" sz="2200" b="0" i="0" dirty="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TRUE</a:t>
                      </a:r>
                      <a:r>
                        <a:rPr lang="zh-TW" altLang="en-US" sz="2200" b="0" i="0" dirty="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，若子程序有產生</a:t>
                      </a:r>
                      <a:r>
                        <a:rPr lang="en-US" altLang="zh-TW" sz="2200" b="0" i="0" dirty="0">
                          <a:solidFill>
                            <a:srgbClr val="FF0000"/>
                          </a:solidFill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CORE</a:t>
                      </a:r>
                      <a:r>
                        <a:rPr lang="zh-TW" altLang="en-US" sz="2200" b="0" i="0" dirty="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檔</a:t>
                      </a:r>
                    </a:p>
                  </a:txBody>
                  <a:tcPr marL="100005" marR="100005" marT="50003" marB="50003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1776">
                <a:tc>
                  <a:txBody>
                    <a:bodyPr/>
                    <a:lstStyle/>
                    <a:p>
                      <a:r>
                        <a:rPr lang="en-US" altLang="zh-TW" sz="2200" b="0" i="0" dirty="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WIF</a:t>
                      </a:r>
                      <a:r>
                        <a:rPr lang="en-US" altLang="zh-TW" sz="2200" b="0" i="0" dirty="0">
                          <a:solidFill>
                            <a:srgbClr val="FF0000"/>
                          </a:solidFill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STOPPED</a:t>
                      </a:r>
                      <a:r>
                        <a:rPr lang="en-US" altLang="zh-TW" sz="2200" b="0" i="0" dirty="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(status)</a:t>
                      </a:r>
                      <a:endParaRPr lang="zh-TW" altLang="en-US" sz="2200" b="0" i="0" dirty="0">
                        <a:latin typeface="Microsoft YaHei Light" panose="020B0502040204020203" pitchFamily="34" charset="-122"/>
                        <a:ea typeface="Microsoft YaHei Light" panose="020B0502040204020203" pitchFamily="34" charset="-122"/>
                      </a:endParaRPr>
                    </a:p>
                  </a:txBody>
                  <a:tcPr marL="100005" marR="100005" marT="50003" marB="50003" anchor="ctr"/>
                </a:tc>
                <a:tc>
                  <a:txBody>
                    <a:bodyPr/>
                    <a:lstStyle/>
                    <a:p>
                      <a:r>
                        <a:rPr lang="en-US" altLang="zh-TW" sz="2200" b="0" i="0" dirty="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TRUE</a:t>
                      </a:r>
                      <a:r>
                        <a:rPr lang="zh-TW" altLang="en-US" sz="2200" b="0" i="0" dirty="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，若子程序</a:t>
                      </a:r>
                      <a:r>
                        <a:rPr lang="zh-TW" altLang="en-US" sz="2200" b="0" i="0" dirty="0">
                          <a:solidFill>
                            <a:srgbClr val="FF0000"/>
                          </a:solidFill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被號誌暫停</a:t>
                      </a:r>
                    </a:p>
                  </a:txBody>
                  <a:tcPr marL="100005" marR="100005" marT="50003" marB="50003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31776">
                <a:tc>
                  <a:txBody>
                    <a:bodyPr/>
                    <a:lstStyle/>
                    <a:p>
                      <a:r>
                        <a:rPr lang="en-US" altLang="zh-TW" sz="2200" b="0" i="0" dirty="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W</a:t>
                      </a:r>
                      <a:r>
                        <a:rPr lang="en-US" altLang="zh-TW" sz="2200" b="0" i="0" dirty="0">
                          <a:solidFill>
                            <a:srgbClr val="FF0000"/>
                          </a:solidFill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STOPSIG</a:t>
                      </a:r>
                      <a:r>
                        <a:rPr lang="en-US" altLang="zh-TW" sz="2200" b="0" i="0" dirty="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(status)</a:t>
                      </a:r>
                      <a:endParaRPr lang="zh-TW" altLang="en-US" sz="2200" b="0" i="0" dirty="0">
                        <a:latin typeface="Microsoft YaHei Light" panose="020B0502040204020203" pitchFamily="34" charset="-122"/>
                        <a:ea typeface="Microsoft YaHei Light" panose="020B0502040204020203" pitchFamily="34" charset="-122"/>
                      </a:endParaRPr>
                    </a:p>
                  </a:txBody>
                  <a:tcPr marL="100005" marR="100005" marT="50003" marB="50003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200" b="0" i="0" dirty="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子程序被號誌暫停的</a:t>
                      </a:r>
                      <a:r>
                        <a:rPr lang="zh-TW" altLang="en-US" sz="2200" b="0" i="0" dirty="0">
                          <a:solidFill>
                            <a:srgbClr val="FF0000"/>
                          </a:solidFill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號誌編號 </a:t>
                      </a:r>
                      <a:r>
                        <a:rPr lang="en-US" altLang="zh-TW" sz="2200" b="0" i="0" dirty="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(signal number)</a:t>
                      </a:r>
                      <a:endParaRPr lang="zh-TW" altLang="en-US" sz="2200" b="0" i="0" dirty="0">
                        <a:latin typeface="Microsoft YaHei Light" panose="020B0502040204020203" pitchFamily="34" charset="-122"/>
                        <a:ea typeface="Microsoft YaHei Light" panose="020B0502040204020203" pitchFamily="34" charset="-122"/>
                      </a:endParaRPr>
                    </a:p>
                  </a:txBody>
                  <a:tcPr marL="100005" marR="100005" marT="50003" marB="50003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72836">
                <a:tc>
                  <a:txBody>
                    <a:bodyPr/>
                    <a:lstStyle/>
                    <a:p>
                      <a:r>
                        <a:rPr lang="en-US" altLang="zh-TW" sz="2200" b="0" i="0" dirty="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WIF</a:t>
                      </a:r>
                      <a:r>
                        <a:rPr lang="en-US" altLang="zh-TW" sz="2200" b="0" i="0" dirty="0">
                          <a:solidFill>
                            <a:srgbClr val="FF0000"/>
                          </a:solidFill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CONTINUED</a:t>
                      </a:r>
                      <a:r>
                        <a:rPr lang="en-US" altLang="zh-TW" sz="2200" b="0" i="0" dirty="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(status)</a:t>
                      </a:r>
                      <a:endParaRPr lang="zh-TW" altLang="en-US" sz="2200" b="0" i="0" dirty="0">
                        <a:latin typeface="Microsoft YaHei Light" panose="020B0502040204020203" pitchFamily="34" charset="-122"/>
                        <a:ea typeface="Microsoft YaHei Light" panose="020B0502040204020203" pitchFamily="34" charset="-122"/>
                      </a:endParaRPr>
                    </a:p>
                  </a:txBody>
                  <a:tcPr marL="100005" marR="100005" marT="50003" marB="50003" anchor="ctr"/>
                </a:tc>
                <a:tc>
                  <a:txBody>
                    <a:bodyPr/>
                    <a:lstStyle/>
                    <a:p>
                      <a:r>
                        <a:rPr lang="en-US" altLang="zh-TW" sz="2200" b="0" i="0" dirty="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TRUE</a:t>
                      </a:r>
                      <a:r>
                        <a:rPr lang="zh-TW" altLang="en-US" sz="2200" b="0" i="0" dirty="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，若子程序收到</a:t>
                      </a:r>
                      <a:r>
                        <a:rPr lang="en-US" altLang="zh-TW" sz="2200" b="0" i="0" dirty="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SIGCONT</a:t>
                      </a:r>
                      <a:r>
                        <a:rPr lang="zh-TW" altLang="en-US" sz="2200" b="0" i="0" dirty="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號誌而</a:t>
                      </a:r>
                      <a:r>
                        <a:rPr lang="zh-TW" altLang="en-US" sz="2200" b="0" i="0" dirty="0">
                          <a:solidFill>
                            <a:srgbClr val="FF0000"/>
                          </a:solidFill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恢復運行</a:t>
                      </a:r>
                    </a:p>
                  </a:txBody>
                  <a:tcPr marL="100005" marR="100005" marT="50003" marB="50003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969734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245B0B5-0152-8949-9ADD-9827BD7C90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waitpid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TW" b="1" dirty="0" err="1">
                <a:solidFill>
                  <a:srgbClr val="000000"/>
                </a:solidFill>
                <a:latin typeface="Menlo" panose="020B0609030804020204" pitchFamily="49" charset="0"/>
              </a:rPr>
              <a:t>pid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, *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wstatus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, opt)</a:t>
            </a:r>
            <a:endParaRPr kumimoji="1"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C5D00CB7-334A-CC44-B549-E25F203C4C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marL="0" indent="0">
              <a:buNone/>
            </a:pPr>
            <a:r>
              <a:rPr kumimoji="1" lang="en-US" altLang="zh-TW" dirty="0"/>
              <a:t>The value of </a:t>
            </a:r>
            <a:r>
              <a:rPr kumimoji="1" lang="en-US" altLang="zh-TW" dirty="0" err="1"/>
              <a:t>pid</a:t>
            </a:r>
            <a:r>
              <a:rPr kumimoji="1" lang="en-US" altLang="zh-TW" dirty="0"/>
              <a:t> can be</a:t>
            </a:r>
            <a:r>
              <a:rPr kumimoji="1" lang="zh-TW" altLang="en-US" dirty="0"/>
              <a:t>：</a:t>
            </a:r>
          </a:p>
        </p:txBody>
      </p:sp>
      <p:graphicFrame>
        <p:nvGraphicFramePr>
          <p:cNvPr id="6" name="內容版面配置區 3">
            <a:extLst>
              <a:ext uri="{FF2B5EF4-FFF2-40B4-BE49-F238E27FC236}">
                <a16:creationId xmlns:a16="http://schemas.microsoft.com/office/drawing/2014/main" id="{C4BFF105-E294-334D-83F1-10E3F4FB7A8B}"/>
              </a:ext>
            </a:extLst>
          </p:cNvPr>
          <p:cNvGraphicFramePr>
            <a:graphicFrameLocks/>
          </p:cNvGraphicFramePr>
          <p:nvPr/>
        </p:nvGraphicFramePr>
        <p:xfrm>
          <a:off x="870284" y="2490537"/>
          <a:ext cx="10515600" cy="3910263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844550">
                  <a:extLst>
                    <a:ext uri="{9D8B030D-6E8A-4147-A177-3AD203B41FA5}">
                      <a16:colId xmlns:a16="http://schemas.microsoft.com/office/drawing/2014/main" val="1988111450"/>
                    </a:ext>
                  </a:extLst>
                </a:gridCol>
                <a:gridCol w="9671050">
                  <a:extLst>
                    <a:ext uri="{9D8B030D-6E8A-4147-A177-3AD203B41FA5}">
                      <a16:colId xmlns:a16="http://schemas.microsoft.com/office/drawing/2014/main" val="3981596772"/>
                    </a:ext>
                  </a:extLst>
                </a:gridCol>
              </a:tblGrid>
              <a:tr h="1101983">
                <a:tc>
                  <a:txBody>
                    <a:bodyPr/>
                    <a:lstStyle/>
                    <a:p>
                      <a:r>
                        <a:rPr lang="en-US" altLang="zh-TW" sz="2800" b="0" i="0" dirty="0">
                          <a:ea typeface="Microsoft YaHei Light" panose="020B0502040204020203" pitchFamily="34" charset="-122"/>
                        </a:rPr>
                        <a:t>&lt; -1</a:t>
                      </a:r>
                      <a:endParaRPr lang="zh-TW" alt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800" dirty="0"/>
                        <a:t>任意一個</a:t>
                      </a:r>
                      <a:r>
                        <a:rPr lang="en-US" altLang="zh-CN" sz="2800" dirty="0"/>
                        <a:t>group id</a:t>
                      </a:r>
                      <a:r>
                        <a:rPr lang="zh-CN" altLang="en-US" sz="2800" dirty="0"/>
                        <a:t>為</a:t>
                      </a:r>
                      <a:r>
                        <a:rPr lang="en-US" altLang="zh-CN" sz="2800" dirty="0"/>
                        <a:t>|</a:t>
                      </a:r>
                      <a:r>
                        <a:rPr lang="en-US" altLang="zh-CN" sz="2800" dirty="0" err="1"/>
                        <a:t>pid</a:t>
                      </a:r>
                      <a:r>
                        <a:rPr lang="en-US" altLang="zh-CN" sz="2800" dirty="0"/>
                        <a:t>|</a:t>
                      </a:r>
                      <a:r>
                        <a:rPr lang="zh-CN" altLang="en-US" sz="2800" dirty="0"/>
                        <a:t>的</a:t>
                      </a:r>
                      <a:r>
                        <a:rPr lang="en-US" altLang="zh-CN" sz="2800" dirty="0"/>
                        <a:t>child</a:t>
                      </a:r>
                      <a:r>
                        <a:rPr lang="zh-CN" altLang="en-US" sz="2800" dirty="0"/>
                        <a:t>結束</a:t>
                      </a:r>
                      <a:endParaRPr lang="zh-TW" altLang="en-US" sz="2800" b="0" i="0" dirty="0">
                        <a:ea typeface="Microsoft YaHei Light" panose="020B0502040204020203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67201103"/>
                  </a:ext>
                </a:extLst>
              </a:tr>
              <a:tr h="604314">
                <a:tc>
                  <a:txBody>
                    <a:bodyPr/>
                    <a:lstStyle/>
                    <a:p>
                      <a:r>
                        <a:rPr lang="en-US" altLang="zh-TW" sz="2800" b="0" i="0" dirty="0">
                          <a:ea typeface="Microsoft YaHei Light" panose="020B0502040204020203" pitchFamily="34" charset="-122"/>
                        </a:rPr>
                        <a:t>-1</a:t>
                      </a:r>
                      <a:endParaRPr lang="zh-TW" alt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2800" dirty="0"/>
                        <a:t>任意的一個</a:t>
                      </a:r>
                      <a:r>
                        <a:rPr lang="en-US" altLang="zh-CN" sz="2800" dirty="0"/>
                        <a:t>child</a:t>
                      </a:r>
                      <a:endParaRPr lang="en-US" altLang="zh-TW" sz="2800" b="0" i="0" dirty="0">
                        <a:ea typeface="Microsoft YaHei Light" panose="020B0502040204020203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10165876"/>
                  </a:ext>
                </a:extLst>
              </a:tr>
              <a:tr h="1101983">
                <a:tc>
                  <a:txBody>
                    <a:bodyPr/>
                    <a:lstStyle/>
                    <a:p>
                      <a:r>
                        <a:rPr lang="en-US" altLang="zh-TW" sz="2800" b="0" i="0" dirty="0">
                          <a:ea typeface="Microsoft YaHei Light" panose="020B0502040204020203" pitchFamily="34" charset="-122"/>
                        </a:rPr>
                        <a:t>0</a:t>
                      </a:r>
                      <a:endParaRPr lang="zh-TW" alt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800" dirty="0"/>
                        <a:t>任意一個跟自己的</a:t>
                      </a:r>
                      <a:r>
                        <a:rPr lang="en-US" altLang="zh-CN" sz="2800" dirty="0"/>
                        <a:t>group id</a:t>
                      </a:r>
                      <a:r>
                        <a:rPr lang="zh-CN" altLang="en-US" sz="2800" dirty="0"/>
                        <a:t>一樣的</a:t>
                      </a:r>
                      <a:r>
                        <a:rPr lang="en-US" altLang="zh-CN" sz="2800" dirty="0"/>
                        <a:t>child</a:t>
                      </a:r>
                      <a:r>
                        <a:rPr lang="zh-CN" altLang="en-US" sz="2800" dirty="0"/>
                        <a:t>結束</a:t>
                      </a:r>
                      <a:endParaRPr lang="en-US" altLang="zh-TW" sz="2800" b="0" i="0" dirty="0">
                        <a:ea typeface="Microsoft YaHei Light" panose="020B0502040204020203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66220482"/>
                  </a:ext>
                </a:extLst>
              </a:tr>
              <a:tr h="1101983">
                <a:tc>
                  <a:txBody>
                    <a:bodyPr/>
                    <a:lstStyle/>
                    <a:p>
                      <a:r>
                        <a:rPr lang="en-US" altLang="zh-TW" sz="2800" b="0" i="0" dirty="0">
                          <a:ea typeface="Microsoft YaHei Light" panose="020B0502040204020203" pitchFamily="34" charset="-122"/>
                        </a:rPr>
                        <a:t>&gt; 0</a:t>
                      </a:r>
                      <a:endParaRPr lang="zh-TW" alt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800" dirty="0"/>
                        <a:t>等</a:t>
                      </a:r>
                      <a:r>
                        <a:rPr lang="en-US" altLang="zh-CN" sz="2800" dirty="0"/>
                        <a:t>process ID</a:t>
                      </a:r>
                      <a:r>
                        <a:rPr lang="zh-CN" altLang="en-US" sz="2800" dirty="0"/>
                        <a:t>為</a:t>
                      </a:r>
                      <a:r>
                        <a:rPr lang="en-US" altLang="zh-CN" sz="2800" dirty="0" err="1"/>
                        <a:t>pid</a:t>
                      </a:r>
                      <a:r>
                        <a:rPr lang="zh-CN" altLang="en-US" sz="2800" dirty="0"/>
                        <a:t>的</a:t>
                      </a:r>
                      <a:r>
                        <a:rPr lang="en-US" altLang="zh-CN" sz="2800" dirty="0"/>
                        <a:t>child</a:t>
                      </a:r>
                      <a:r>
                        <a:rPr lang="zh-CN" altLang="en-US" sz="2800" dirty="0"/>
                        <a:t>結束</a:t>
                      </a:r>
                      <a:endParaRPr lang="en-US" altLang="zh-TW" sz="2800" b="0" i="0" dirty="0">
                        <a:ea typeface="Microsoft YaHei Light" panose="020B0502040204020203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14040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916533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360FD04-3263-004D-BF7B-1AC184AAFE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Process group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5933FBB-72AA-6A44-ABD8-05F91FFAE9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2566493"/>
          </a:xfr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pPr marL="0" indent="0">
              <a:buNone/>
            </a:pPr>
            <a:r>
              <a:rPr kumimoji="1" lang="en" altLang="zh-TW" dirty="0"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$ ls </a:t>
            </a:r>
            <a:r>
              <a:rPr kumimoji="1" lang="en" altLang="zh-TW" dirty="0" err="1"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sp</a:t>
            </a:r>
            <a:r>
              <a:rPr kumimoji="1" lang="en" altLang="zh-TW" dirty="0"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 -R | </a:t>
            </a:r>
            <a:r>
              <a:rPr kumimoji="1" lang="en" altLang="zh-TW" dirty="0" err="1"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egrep</a:t>
            </a:r>
            <a:r>
              <a:rPr kumimoji="1" lang="en" altLang="zh-TW" dirty="0"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 "\\.c$" | </a:t>
            </a:r>
            <a:r>
              <a:rPr kumimoji="1" lang="en" altLang="zh-TW" dirty="0" err="1"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wc</a:t>
            </a:r>
            <a:r>
              <a:rPr kumimoji="1" lang="en" altLang="zh-TW" dirty="0"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 -l</a:t>
            </a:r>
          </a:p>
          <a:p>
            <a:pPr marL="0" indent="0">
              <a:buNone/>
            </a:pPr>
            <a:r>
              <a:rPr kumimoji="1" lang="en" altLang="zh-TW" dirty="0"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335</a:t>
            </a:r>
          </a:p>
          <a:p>
            <a:pPr marL="0" indent="0">
              <a:buNone/>
            </a:pPr>
            <a:r>
              <a:rPr kumimoji="1" lang="en" altLang="zh-TW" dirty="0">
                <a:solidFill>
                  <a:srgbClr val="FFFF00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/*</a:t>
            </a:r>
            <a:r>
              <a:rPr kumimoji="1" lang="zh-CN" altLang="en-US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共有</a:t>
            </a:r>
            <a:r>
              <a:rPr kumimoji="1" lang="en-US" altLang="zh-CN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ls, </a:t>
            </a:r>
            <a:r>
              <a:rPr kumimoji="1" lang="en-US" altLang="zh-CN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egrep</a:t>
            </a:r>
            <a:r>
              <a:rPr kumimoji="1" lang="en-US" altLang="zh-CN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kumimoji="1" lang="en-US" altLang="zh-CN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wc</a:t>
            </a:r>
            <a:r>
              <a:rPr kumimoji="1" lang="zh-CN" altLang="en-US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三個程式一起完成工作，</a:t>
            </a:r>
            <a:r>
              <a:rPr kumimoji="1" lang="en-US" altLang="zh-CN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bash</a:t>
            </a:r>
            <a:r>
              <a:rPr kumimoji="1" lang="zh-CN" altLang="en-US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將這三個程式設成同一個</a:t>
            </a:r>
            <a:r>
              <a:rPr kumimoji="1" lang="en-US" altLang="zh-CN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process group*/</a:t>
            </a:r>
            <a:endParaRPr kumimoji="1" lang="en" altLang="zh-TW" dirty="0">
              <a:solidFill>
                <a:srgbClr val="FFFF00"/>
              </a:solidFill>
              <a:latin typeface="Consolas" panose="020B0609020204030204" pitchFamily="49" charset="0"/>
              <a:ea typeface="Microsoft YaHei Light" panose="020B0502040204020203" pitchFamily="34" charset="-122"/>
              <a:cs typeface="Consolas" panose="020B0609020204030204" pitchFamily="49" charset="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73B86C69-A9F1-0648-82B9-00D0823C30B8}"/>
              </a:ext>
            </a:extLst>
          </p:cNvPr>
          <p:cNvSpPr txBox="1"/>
          <p:nvPr/>
        </p:nvSpPr>
        <p:spPr>
          <a:xfrm>
            <a:off x="838200" y="4661941"/>
            <a:ext cx="1051559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TW" sz="2400" dirty="0">
                <a:solidFill>
                  <a:srgbClr val="78492A"/>
                </a:solidFill>
                <a:latin typeface="Menlo" panose="020B0609030804020204" pitchFamily="49" charset="0"/>
                <a:ea typeface="Microsoft YaHei Light" panose="020B0502040204020203" pitchFamily="34" charset="-122"/>
              </a:rPr>
              <a:t>#include </a:t>
            </a:r>
            <a:r>
              <a:rPr lang="en" altLang="zh-TW" sz="2400" dirty="0">
                <a:solidFill>
                  <a:srgbClr val="D12F1B"/>
                </a:solidFill>
                <a:latin typeface="Menlo" panose="020B0609030804020204" pitchFamily="49" charset="0"/>
                <a:ea typeface="Microsoft YaHei Light" panose="020B0502040204020203" pitchFamily="34" charset="-122"/>
              </a:rPr>
              <a:t>&lt;sys/</a:t>
            </a:r>
            <a:r>
              <a:rPr lang="en" altLang="zh-TW" sz="2400" dirty="0" err="1">
                <a:solidFill>
                  <a:srgbClr val="D12F1B"/>
                </a:solidFill>
                <a:latin typeface="Menlo" panose="020B0609030804020204" pitchFamily="49" charset="0"/>
                <a:ea typeface="Microsoft YaHei Light" panose="020B0502040204020203" pitchFamily="34" charset="-122"/>
              </a:rPr>
              <a:t>types.h</a:t>
            </a:r>
            <a:r>
              <a:rPr lang="en" altLang="zh-TW" sz="2400" dirty="0">
                <a:solidFill>
                  <a:srgbClr val="D12F1B"/>
                </a:solidFill>
                <a:latin typeface="Menlo" panose="020B0609030804020204" pitchFamily="49" charset="0"/>
                <a:ea typeface="Microsoft YaHei Light" panose="020B0502040204020203" pitchFamily="34" charset="-122"/>
              </a:rPr>
              <a:t>&gt;</a:t>
            </a:r>
          </a:p>
          <a:p>
            <a:r>
              <a:rPr lang="en" altLang="zh-TW" sz="2400" dirty="0">
                <a:solidFill>
                  <a:srgbClr val="78492A"/>
                </a:solidFill>
                <a:latin typeface="Menlo" panose="020B0609030804020204" pitchFamily="49" charset="0"/>
                <a:ea typeface="Microsoft YaHei Light" panose="020B0502040204020203" pitchFamily="34" charset="-122"/>
              </a:rPr>
              <a:t>#include </a:t>
            </a:r>
            <a:r>
              <a:rPr lang="en" altLang="zh-TW" sz="2400" dirty="0">
                <a:solidFill>
                  <a:srgbClr val="D12F1B"/>
                </a:solidFill>
                <a:latin typeface="Menlo" panose="020B0609030804020204" pitchFamily="49" charset="0"/>
                <a:ea typeface="Microsoft YaHei Light" panose="020B0502040204020203" pitchFamily="34" charset="-122"/>
              </a:rPr>
              <a:t>&lt;</a:t>
            </a:r>
            <a:r>
              <a:rPr lang="en" altLang="zh-TW" sz="2400" dirty="0" err="1">
                <a:solidFill>
                  <a:srgbClr val="D12F1B"/>
                </a:solidFill>
                <a:latin typeface="Menlo" panose="020B0609030804020204" pitchFamily="49" charset="0"/>
                <a:ea typeface="Microsoft YaHei Light" panose="020B0502040204020203" pitchFamily="34" charset="-122"/>
              </a:rPr>
              <a:t>unistd.h</a:t>
            </a:r>
            <a:r>
              <a:rPr lang="en" altLang="zh-TW" sz="2400" dirty="0">
                <a:solidFill>
                  <a:srgbClr val="D12F1B"/>
                </a:solidFill>
                <a:latin typeface="Menlo" panose="020B0609030804020204" pitchFamily="49" charset="0"/>
                <a:ea typeface="Microsoft YaHei Light" panose="020B0502040204020203" pitchFamily="34" charset="-122"/>
              </a:rPr>
              <a:t>&gt;</a:t>
            </a:r>
          </a:p>
          <a:p>
            <a:r>
              <a:rPr lang="en" altLang="zh-TW" sz="2400" dirty="0" err="1">
                <a:solidFill>
                  <a:srgbClr val="BA2DA2"/>
                </a:solidFill>
                <a:latin typeface="Menlo" panose="020B0609030804020204" pitchFamily="49" charset="0"/>
                <a:ea typeface="Microsoft YaHei Light" panose="020B0502040204020203" pitchFamily="34" charset="-122"/>
              </a:rPr>
              <a:t>int</a:t>
            </a:r>
            <a:r>
              <a:rPr lang="en" altLang="zh-TW" sz="2400" dirty="0">
                <a:solidFill>
                  <a:srgbClr val="000000"/>
                </a:solidFill>
                <a:latin typeface="Menlo" panose="020B0609030804020204" pitchFamily="49" charset="0"/>
                <a:ea typeface="Microsoft YaHei Light" panose="020B0502040204020203" pitchFamily="34" charset="-122"/>
              </a:rPr>
              <a:t> </a:t>
            </a:r>
            <a:r>
              <a:rPr lang="en" altLang="zh-TW" sz="2400" dirty="0" err="1">
                <a:solidFill>
                  <a:srgbClr val="000000"/>
                </a:solidFill>
                <a:latin typeface="Menlo" panose="020B0609030804020204" pitchFamily="49" charset="0"/>
                <a:ea typeface="Microsoft YaHei Light" panose="020B0502040204020203" pitchFamily="34" charset="-122"/>
              </a:rPr>
              <a:t>setpgid</a:t>
            </a:r>
            <a:r>
              <a:rPr lang="en" altLang="zh-TW" sz="2400" dirty="0">
                <a:solidFill>
                  <a:srgbClr val="000000"/>
                </a:solidFill>
                <a:latin typeface="Menlo" panose="020B0609030804020204" pitchFamily="49" charset="0"/>
                <a:ea typeface="Microsoft YaHei Light" panose="020B0502040204020203" pitchFamily="34" charset="-122"/>
              </a:rPr>
              <a:t>(</a:t>
            </a:r>
            <a:r>
              <a:rPr lang="en" altLang="zh-TW" sz="2400" dirty="0" err="1">
                <a:solidFill>
                  <a:srgbClr val="000000"/>
                </a:solidFill>
                <a:latin typeface="Menlo" panose="020B0609030804020204" pitchFamily="49" charset="0"/>
                <a:ea typeface="Microsoft YaHei Light" panose="020B0502040204020203" pitchFamily="34" charset="-122"/>
              </a:rPr>
              <a:t>pid_t</a:t>
            </a:r>
            <a:r>
              <a:rPr lang="en" altLang="zh-TW" sz="2400" dirty="0">
                <a:solidFill>
                  <a:srgbClr val="000000"/>
                </a:solidFill>
                <a:latin typeface="Menlo" panose="020B0609030804020204" pitchFamily="49" charset="0"/>
                <a:ea typeface="Microsoft YaHei Light" panose="020B0502040204020203" pitchFamily="34" charset="-122"/>
              </a:rPr>
              <a:t> </a:t>
            </a:r>
            <a:r>
              <a:rPr lang="en" altLang="zh-TW" sz="2400" dirty="0" err="1">
                <a:solidFill>
                  <a:srgbClr val="000000"/>
                </a:solidFill>
                <a:latin typeface="Menlo" panose="020B0609030804020204" pitchFamily="49" charset="0"/>
                <a:ea typeface="Microsoft YaHei Light" panose="020B0502040204020203" pitchFamily="34" charset="-122"/>
              </a:rPr>
              <a:t>pid</a:t>
            </a:r>
            <a:r>
              <a:rPr lang="en" altLang="zh-TW" sz="2400" dirty="0">
                <a:solidFill>
                  <a:srgbClr val="000000"/>
                </a:solidFill>
                <a:latin typeface="Menlo" panose="020B0609030804020204" pitchFamily="49" charset="0"/>
                <a:ea typeface="Microsoft YaHei Light" panose="020B0502040204020203" pitchFamily="34" charset="-122"/>
              </a:rPr>
              <a:t>, </a:t>
            </a:r>
            <a:r>
              <a:rPr lang="en" altLang="zh-TW" sz="2400" dirty="0" err="1">
                <a:solidFill>
                  <a:srgbClr val="000000"/>
                </a:solidFill>
                <a:latin typeface="Menlo" panose="020B0609030804020204" pitchFamily="49" charset="0"/>
                <a:ea typeface="Microsoft YaHei Light" panose="020B0502040204020203" pitchFamily="34" charset="-122"/>
              </a:rPr>
              <a:t>pid_t</a:t>
            </a:r>
            <a:r>
              <a:rPr lang="en" altLang="zh-TW" sz="2400" dirty="0">
                <a:solidFill>
                  <a:srgbClr val="000000"/>
                </a:solidFill>
                <a:latin typeface="Menlo" panose="020B0609030804020204" pitchFamily="49" charset="0"/>
                <a:ea typeface="Microsoft YaHei Light" panose="020B0502040204020203" pitchFamily="34" charset="-122"/>
              </a:rPr>
              <a:t> </a:t>
            </a:r>
            <a:r>
              <a:rPr lang="en" altLang="zh-TW" sz="2400" dirty="0" err="1">
                <a:solidFill>
                  <a:srgbClr val="000000"/>
                </a:solidFill>
                <a:latin typeface="Menlo" panose="020B0609030804020204" pitchFamily="49" charset="0"/>
                <a:ea typeface="Microsoft YaHei Light" panose="020B0502040204020203" pitchFamily="34" charset="-122"/>
              </a:rPr>
              <a:t>pgid</a:t>
            </a:r>
            <a:r>
              <a:rPr lang="en" altLang="zh-TW" sz="2400" dirty="0">
                <a:solidFill>
                  <a:srgbClr val="000000"/>
                </a:solidFill>
                <a:latin typeface="Menlo" panose="020B0609030804020204" pitchFamily="49" charset="0"/>
                <a:ea typeface="Microsoft YaHei Light" panose="020B0502040204020203" pitchFamily="34" charset="-122"/>
              </a:rPr>
              <a:t>);</a:t>
            </a:r>
          </a:p>
          <a:p>
            <a:r>
              <a:rPr lang="en" altLang="zh-TW" sz="2400" dirty="0" err="1">
                <a:solidFill>
                  <a:srgbClr val="000000"/>
                </a:solidFill>
                <a:latin typeface="Menlo" panose="020B0609030804020204" pitchFamily="49" charset="0"/>
                <a:ea typeface="Microsoft YaHei Light" panose="020B0502040204020203" pitchFamily="34" charset="-122"/>
              </a:rPr>
              <a:t>pid_t</a:t>
            </a:r>
            <a:r>
              <a:rPr lang="en" altLang="zh-TW" sz="2400" dirty="0">
                <a:solidFill>
                  <a:srgbClr val="000000"/>
                </a:solidFill>
                <a:latin typeface="Menlo" panose="020B0609030804020204" pitchFamily="49" charset="0"/>
                <a:ea typeface="Microsoft YaHei Light" panose="020B0502040204020203" pitchFamily="34" charset="-122"/>
              </a:rPr>
              <a:t> </a:t>
            </a:r>
            <a:r>
              <a:rPr lang="en" altLang="zh-TW" sz="2400" dirty="0" err="1">
                <a:solidFill>
                  <a:srgbClr val="000000"/>
                </a:solidFill>
                <a:latin typeface="Menlo" panose="020B0609030804020204" pitchFamily="49" charset="0"/>
                <a:ea typeface="Microsoft YaHei Light" panose="020B0502040204020203" pitchFamily="34" charset="-122"/>
              </a:rPr>
              <a:t>getpgid</a:t>
            </a:r>
            <a:r>
              <a:rPr lang="en" altLang="zh-TW" sz="2400" dirty="0">
                <a:solidFill>
                  <a:srgbClr val="000000"/>
                </a:solidFill>
                <a:latin typeface="Menlo" panose="020B0609030804020204" pitchFamily="49" charset="0"/>
                <a:ea typeface="Microsoft YaHei Light" panose="020B0502040204020203" pitchFamily="34" charset="-122"/>
              </a:rPr>
              <a:t>(</a:t>
            </a:r>
            <a:r>
              <a:rPr lang="en" altLang="zh-TW" sz="2400" dirty="0" err="1">
                <a:solidFill>
                  <a:srgbClr val="000000"/>
                </a:solidFill>
                <a:latin typeface="Menlo" panose="020B0609030804020204" pitchFamily="49" charset="0"/>
                <a:ea typeface="Microsoft YaHei Light" panose="020B0502040204020203" pitchFamily="34" charset="-122"/>
              </a:rPr>
              <a:t>pid_t</a:t>
            </a:r>
            <a:r>
              <a:rPr lang="en" altLang="zh-TW" sz="2400" dirty="0">
                <a:solidFill>
                  <a:srgbClr val="000000"/>
                </a:solidFill>
                <a:latin typeface="Menlo" panose="020B0609030804020204" pitchFamily="49" charset="0"/>
                <a:ea typeface="Microsoft YaHei Light" panose="020B0502040204020203" pitchFamily="34" charset="-122"/>
              </a:rPr>
              <a:t> </a:t>
            </a:r>
            <a:r>
              <a:rPr lang="en" altLang="zh-TW" sz="2400" dirty="0" err="1">
                <a:solidFill>
                  <a:srgbClr val="000000"/>
                </a:solidFill>
                <a:latin typeface="Menlo" panose="020B0609030804020204" pitchFamily="49" charset="0"/>
                <a:ea typeface="Microsoft YaHei Light" panose="020B0502040204020203" pitchFamily="34" charset="-122"/>
              </a:rPr>
              <a:t>pid</a:t>
            </a:r>
            <a:r>
              <a:rPr lang="en" altLang="zh-TW" sz="2400" dirty="0">
                <a:solidFill>
                  <a:srgbClr val="000000"/>
                </a:solidFill>
                <a:latin typeface="Menlo" panose="020B0609030804020204" pitchFamily="49" charset="0"/>
                <a:ea typeface="Microsoft YaHei Light" panose="020B0502040204020203" pitchFamily="34" charset="-122"/>
              </a:rPr>
              <a:t>);</a:t>
            </a:r>
          </a:p>
          <a:p>
            <a:r>
              <a:rPr lang="en" altLang="zh-TW" sz="2400" dirty="0">
                <a:solidFill>
                  <a:srgbClr val="0084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/*</a:t>
            </a:r>
            <a:r>
              <a:rPr lang="zh-TW" altLang="en-US" sz="2400" dirty="0">
                <a:solidFill>
                  <a:srgbClr val="0084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設定</a:t>
            </a:r>
            <a:r>
              <a:rPr lang="en" altLang="zh-TW" sz="2400" dirty="0">
                <a:solidFill>
                  <a:srgbClr val="0084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process group</a:t>
            </a:r>
            <a:r>
              <a:rPr lang="zh-TW" altLang="en-US" sz="2400" dirty="0">
                <a:solidFill>
                  <a:srgbClr val="0084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的</a:t>
            </a:r>
            <a:r>
              <a:rPr lang="en" altLang="zh-TW" sz="2400" dirty="0">
                <a:solidFill>
                  <a:srgbClr val="0084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function</a:t>
            </a:r>
            <a:r>
              <a:rPr lang="zh-TW" altLang="en" sz="2400" dirty="0">
                <a:solidFill>
                  <a:srgbClr val="0084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r>
              <a:rPr lang="zh-TW" altLang="en-US" sz="2400" dirty="0">
                <a:solidFill>
                  <a:srgbClr val="0084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請自行查閱*</a:t>
            </a:r>
            <a:r>
              <a:rPr lang="en-US" altLang="zh-TW" sz="2400" dirty="0">
                <a:solidFill>
                  <a:srgbClr val="0084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261343904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4F9FA2A-5E6C-DA4B-8E79-0A5ED59F8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waitpid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pid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, *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wstatus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 altLang="zh-TW" b="1" dirty="0">
                <a:solidFill>
                  <a:srgbClr val="000000"/>
                </a:solidFill>
                <a:latin typeface="Menlo" panose="020B0609030804020204" pitchFamily="49" charset="0"/>
              </a:rPr>
              <a:t>opt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A9ABD45-A28A-9E4E-A4E7-4D6CCCDC57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marL="0" indent="0">
              <a:buNone/>
            </a:pPr>
            <a:r>
              <a:rPr kumimoji="1" lang="en-US" altLang="zh-TW" dirty="0"/>
              <a:t>The value of options is an OR of zero or more of the following constants:</a:t>
            </a:r>
          </a:p>
          <a:p>
            <a:pPr marL="0" indent="0">
              <a:buNone/>
            </a:pPr>
            <a:r>
              <a:rPr kumimoji="1" lang="zh-CN" altLang="en-US" dirty="0"/>
              <a:t>簡單來說，就是當</a:t>
            </a:r>
            <a:r>
              <a:rPr kumimoji="1" lang="en-US" altLang="zh-CN" dirty="0"/>
              <a:t>child</a:t>
            </a:r>
            <a:r>
              <a:rPr kumimoji="1" lang="zh-CN" altLang="en-US" dirty="0"/>
              <a:t>還未結束時，</a:t>
            </a:r>
            <a:r>
              <a:rPr kumimoji="1" lang="en-US" altLang="zh-CN" dirty="0"/>
              <a:t>parent</a:t>
            </a:r>
            <a:r>
              <a:rPr kumimoji="1" lang="zh-CN" altLang="en-US" dirty="0"/>
              <a:t>想要知道</a:t>
            </a:r>
            <a:r>
              <a:rPr kumimoji="1" lang="en-US" altLang="zh-CN" dirty="0"/>
              <a:t>child</a:t>
            </a:r>
            <a:r>
              <a:rPr kumimoji="1" lang="zh-CN" altLang="en-US" dirty="0"/>
              <a:t>的狀態</a:t>
            </a:r>
            <a:endParaRPr kumimoji="1" lang="en-US" altLang="zh-TW" dirty="0"/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7FAE4B7D-0841-684B-A95D-F9BB89523ED0}"/>
              </a:ext>
            </a:extLst>
          </p:cNvPr>
          <p:cNvGraphicFramePr>
            <a:graphicFrameLocks noGrp="1"/>
          </p:cNvGraphicFramePr>
          <p:nvPr/>
        </p:nvGraphicFramePr>
        <p:xfrm>
          <a:off x="950495" y="3486149"/>
          <a:ext cx="10403305" cy="294813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484473">
                  <a:extLst>
                    <a:ext uri="{9D8B030D-6E8A-4147-A177-3AD203B41FA5}">
                      <a16:colId xmlns:a16="http://schemas.microsoft.com/office/drawing/2014/main" val="802163160"/>
                    </a:ext>
                  </a:extLst>
                </a:gridCol>
                <a:gridCol w="7918832">
                  <a:extLst>
                    <a:ext uri="{9D8B030D-6E8A-4147-A177-3AD203B41FA5}">
                      <a16:colId xmlns:a16="http://schemas.microsoft.com/office/drawing/2014/main" val="2287440472"/>
                    </a:ext>
                  </a:extLst>
                </a:gridCol>
              </a:tblGrid>
              <a:tr h="87970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b="0" i="0" kern="1200" dirty="0">
                          <a:solidFill>
                            <a:schemeClr val="dk1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  <a:cs typeface="+mn-cs"/>
                        </a:rPr>
                        <a:t>WNOHANG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2400" b="0" i="0" dirty="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return immediately if no child has exited.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67557153"/>
                  </a:ext>
                </a:extLst>
              </a:tr>
              <a:tr h="87970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b="0" i="0" kern="1200" dirty="0">
                          <a:solidFill>
                            <a:schemeClr val="dk1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  <a:cs typeface="+mn-cs"/>
                        </a:rPr>
                        <a:t>WUNTRACED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2400" b="0" i="0" dirty="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also  return  if a child has stopped (but not traced via </a:t>
                      </a:r>
                      <a:r>
                        <a:rPr lang="en-US" altLang="zh-TW" sz="2400" b="0" i="0" dirty="0" err="1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ptrace</a:t>
                      </a:r>
                      <a:r>
                        <a:rPr lang="en-US" altLang="zh-TW" sz="2400" b="0" i="0" dirty="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(2)</a:t>
                      </a:r>
                      <a:r>
                        <a:rPr lang="zh-TW" altLang="en-US" sz="2400" b="0" i="0" dirty="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，簡單來說</a:t>
                      </a:r>
                      <a:r>
                        <a:rPr lang="zh-CN" altLang="en-US" sz="2400" b="0" i="0" dirty="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被</a:t>
                      </a:r>
                      <a:r>
                        <a:rPr lang="en-US" altLang="zh-TW" sz="2400" b="0" i="0" dirty="0" err="1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ptrace</a:t>
                      </a:r>
                      <a:r>
                        <a:rPr lang="zh-CN" altLang="en-US" sz="2400" b="0" i="0" dirty="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就是被</a:t>
                      </a:r>
                      <a:r>
                        <a:rPr lang="en-US" altLang="zh-CN" sz="2400" b="0" i="0" dirty="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debug</a:t>
                      </a:r>
                      <a:r>
                        <a:rPr lang="en-US" altLang="zh-TW" sz="2400" b="0" i="0" dirty="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).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32895951"/>
                  </a:ext>
                </a:extLst>
              </a:tr>
              <a:tr h="100828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b="0" i="0" kern="1200" dirty="0">
                          <a:solidFill>
                            <a:schemeClr val="dk1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  <a:cs typeface="+mn-cs"/>
                        </a:rPr>
                        <a:t>WCONTINUED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2400" b="0" i="0" dirty="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also return if a stopped child has been resumed by delivery of SIGCONT.</a:t>
                      </a:r>
                      <a:r>
                        <a:rPr lang="zh-TW" altLang="en-US" sz="2400" b="0" i="0" dirty="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 </a:t>
                      </a:r>
                      <a:endParaRPr lang="en-US" altLang="zh-TW" sz="2400" b="0" i="0" dirty="0">
                        <a:latin typeface="Microsoft YaHei Light" panose="020B0502040204020203" pitchFamily="34" charset="-122"/>
                        <a:ea typeface="Microsoft YaHei Light" panose="020B0502040204020203" pitchFamily="34" charset="-122"/>
                      </a:endParaRPr>
                    </a:p>
                    <a:p>
                      <a:r>
                        <a:rPr lang="zh-TW" altLang="en-US" sz="2400" b="0" i="0" dirty="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（</a:t>
                      </a:r>
                      <a:r>
                        <a:rPr lang="en-US" altLang="zh-TW" sz="2400" b="0" i="0" dirty="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SIGCONT</a:t>
                      </a:r>
                      <a:r>
                        <a:rPr lang="zh-CN" altLang="en-US" sz="2400" b="0" i="0" dirty="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是</a:t>
                      </a:r>
                      <a:r>
                        <a:rPr lang="en-US" altLang="zh-CN" sz="2400" b="0" i="0" dirty="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signal</a:t>
                      </a:r>
                      <a:r>
                        <a:rPr lang="zh-CN" altLang="en-US" sz="2400" b="0" i="0" dirty="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，下個章節介紹</a:t>
                      </a:r>
                      <a:r>
                        <a:rPr lang="zh-TW" altLang="en-US" sz="2400" b="0" i="0" dirty="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）</a:t>
                      </a:r>
                      <a:endParaRPr lang="en-US" altLang="zh-TW" sz="2400" b="0" i="0" dirty="0">
                        <a:latin typeface="Microsoft YaHei Light" panose="020B0502040204020203" pitchFamily="34" charset="-122"/>
                        <a:ea typeface="Microsoft YaHei Light" panose="020B0502040204020203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587606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4175115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3085582-68B1-2B42-8C0D-8CAF172600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wait.c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8294637-6D37-3C46-9292-227642FBB4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altLang="zh-TW" sz="2000" dirty="0" err="1">
                <a:solidFill>
                  <a:srgbClr val="BA2DA2"/>
                </a:solidFill>
                <a:latin typeface="Menlo" panose="020B0609030804020204" pitchFamily="49" charset="0"/>
              </a:rPr>
              <a:t>int</a:t>
            </a:r>
            <a:r>
              <a:rPr lang="en-US" altLang="zh-TW" sz="2000" dirty="0">
                <a:solidFill>
                  <a:srgbClr val="000000"/>
                </a:solidFill>
                <a:latin typeface="Menlo" panose="020B0609030804020204" pitchFamily="49" charset="0"/>
              </a:rPr>
              <a:t> main(</a:t>
            </a:r>
            <a:r>
              <a:rPr lang="en-US" altLang="zh-TW" sz="2000" dirty="0" err="1">
                <a:solidFill>
                  <a:srgbClr val="BA2DA2"/>
                </a:solidFill>
                <a:latin typeface="Menlo" panose="020B0609030804020204" pitchFamily="49" charset="0"/>
              </a:rPr>
              <a:t>int</a:t>
            </a:r>
            <a:r>
              <a:rPr lang="en-US" altLang="zh-TW" sz="20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TW" sz="2000" dirty="0" err="1">
                <a:solidFill>
                  <a:srgbClr val="000000"/>
                </a:solidFill>
                <a:latin typeface="Menlo" panose="020B0609030804020204" pitchFamily="49" charset="0"/>
              </a:rPr>
              <a:t>argc</a:t>
            </a:r>
            <a:r>
              <a:rPr lang="en-US" altLang="zh-TW" sz="2000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 altLang="zh-TW" sz="2000" dirty="0">
                <a:solidFill>
                  <a:srgbClr val="BA2DA2"/>
                </a:solidFill>
                <a:latin typeface="Menlo" panose="020B0609030804020204" pitchFamily="49" charset="0"/>
              </a:rPr>
              <a:t>char</a:t>
            </a:r>
            <a:r>
              <a:rPr lang="en-US" altLang="zh-TW" sz="2000" dirty="0">
                <a:solidFill>
                  <a:srgbClr val="000000"/>
                </a:solidFill>
                <a:latin typeface="Menlo" panose="020B0609030804020204" pitchFamily="49" charset="0"/>
              </a:rPr>
              <a:t> *</a:t>
            </a:r>
            <a:r>
              <a:rPr lang="en-US" altLang="zh-TW" sz="2000" dirty="0" err="1">
                <a:solidFill>
                  <a:srgbClr val="000000"/>
                </a:solidFill>
                <a:latin typeface="Menlo" panose="020B0609030804020204" pitchFamily="49" charset="0"/>
              </a:rPr>
              <a:t>argv</a:t>
            </a:r>
            <a:r>
              <a:rPr lang="en-US" altLang="zh-TW" sz="2000" dirty="0">
                <a:solidFill>
                  <a:srgbClr val="000000"/>
                </a:solidFill>
                <a:latin typeface="Menlo" panose="020B0609030804020204" pitchFamily="49" charset="0"/>
              </a:rPr>
              <a:t>[]) {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TW" sz="20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altLang="zh-TW" sz="2000" dirty="0" err="1">
                <a:solidFill>
                  <a:srgbClr val="000000"/>
                </a:solidFill>
                <a:latin typeface="Menlo" panose="020B0609030804020204" pitchFamily="49" charset="0"/>
              </a:rPr>
              <a:t>pid_t</a:t>
            </a:r>
            <a:r>
              <a:rPr lang="en-US" altLang="zh-TW" sz="20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TW" sz="2000" dirty="0" err="1">
                <a:solidFill>
                  <a:srgbClr val="000000"/>
                </a:solidFill>
                <a:latin typeface="Menlo" panose="020B0609030804020204" pitchFamily="49" charset="0"/>
              </a:rPr>
              <a:t>cpid</a:t>
            </a:r>
            <a:r>
              <a:rPr lang="en-US" altLang="zh-TW" sz="2000" dirty="0">
                <a:solidFill>
                  <a:srgbClr val="000000"/>
                </a:solidFill>
                <a:latin typeface="Menlo" panose="020B0609030804020204" pitchFamily="49" charset="0"/>
              </a:rPr>
              <a:t>, w;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TW" sz="20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altLang="zh-TW" sz="2000" dirty="0" err="1">
                <a:solidFill>
                  <a:srgbClr val="BA2DA2"/>
                </a:solidFill>
                <a:latin typeface="Menlo" panose="020B0609030804020204" pitchFamily="49" charset="0"/>
              </a:rPr>
              <a:t>int</a:t>
            </a:r>
            <a:r>
              <a:rPr lang="en-US" altLang="zh-TW" sz="20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TW" sz="2000" dirty="0" err="1">
                <a:solidFill>
                  <a:srgbClr val="000000"/>
                </a:solidFill>
                <a:latin typeface="Menlo" panose="020B0609030804020204" pitchFamily="49" charset="0"/>
              </a:rPr>
              <a:t>wstatus</a:t>
            </a:r>
            <a:r>
              <a:rPr lang="en-US" altLang="zh-TW" sz="2000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TW" sz="20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altLang="zh-TW" sz="2000" dirty="0" err="1">
                <a:solidFill>
                  <a:srgbClr val="000000"/>
                </a:solidFill>
                <a:latin typeface="Menlo" panose="020B0609030804020204" pitchFamily="49" charset="0"/>
              </a:rPr>
              <a:t>cpid</a:t>
            </a:r>
            <a:r>
              <a:rPr lang="en-US" altLang="zh-TW" sz="2000" dirty="0">
                <a:solidFill>
                  <a:srgbClr val="000000"/>
                </a:solidFill>
                <a:latin typeface="Menlo" panose="020B0609030804020204" pitchFamily="49" charset="0"/>
              </a:rPr>
              <a:t> = fork();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TW" sz="20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altLang="zh-TW" sz="2000" dirty="0">
                <a:solidFill>
                  <a:srgbClr val="BA2DA2"/>
                </a:solidFill>
                <a:latin typeface="Menlo" panose="020B0609030804020204" pitchFamily="49" charset="0"/>
              </a:rPr>
              <a:t>if</a:t>
            </a:r>
            <a:r>
              <a:rPr lang="en-US" altLang="zh-TW" sz="2000" dirty="0">
                <a:solidFill>
                  <a:srgbClr val="000000"/>
                </a:solidFill>
                <a:latin typeface="Menlo" panose="020B0609030804020204" pitchFamily="49" charset="0"/>
              </a:rPr>
              <a:t> (</a:t>
            </a:r>
            <a:r>
              <a:rPr lang="en-US" altLang="zh-TW" sz="2000" dirty="0" err="1">
                <a:solidFill>
                  <a:srgbClr val="000000"/>
                </a:solidFill>
                <a:latin typeface="Menlo" panose="020B0609030804020204" pitchFamily="49" charset="0"/>
              </a:rPr>
              <a:t>cpid</a:t>
            </a:r>
            <a:r>
              <a:rPr lang="en-US" altLang="zh-TW" sz="2000" dirty="0">
                <a:solidFill>
                  <a:srgbClr val="000000"/>
                </a:solidFill>
                <a:latin typeface="Menlo" panose="020B0609030804020204" pitchFamily="49" charset="0"/>
              </a:rPr>
              <a:t> == </a:t>
            </a:r>
            <a:r>
              <a:rPr lang="en-US" altLang="zh-TW" sz="2000" dirty="0">
                <a:solidFill>
                  <a:srgbClr val="272AD8"/>
                </a:solidFill>
                <a:latin typeface="Menlo" panose="020B0609030804020204" pitchFamily="49" charset="0"/>
              </a:rPr>
              <a:t>0</a:t>
            </a:r>
            <a:r>
              <a:rPr lang="en-US" altLang="zh-TW" sz="2000" dirty="0">
                <a:solidFill>
                  <a:srgbClr val="000000"/>
                </a:solidFill>
                <a:latin typeface="Menlo" panose="020B0609030804020204" pitchFamily="49" charset="0"/>
              </a:rPr>
              <a:t>) {            </a:t>
            </a:r>
            <a:r>
              <a:rPr lang="en-US" altLang="zh-TW" sz="2000" dirty="0">
                <a:solidFill>
                  <a:srgbClr val="008400"/>
                </a:solidFill>
                <a:latin typeface="Menlo" panose="020B0609030804020204" pitchFamily="49" charset="0"/>
              </a:rPr>
              <a:t>/* Code executed by child */</a:t>
            </a:r>
            <a:endParaRPr lang="en-US" altLang="zh-TW" sz="20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altLang="zh-TW" sz="2000" dirty="0">
                <a:solidFill>
                  <a:srgbClr val="000000"/>
                </a:solidFill>
                <a:latin typeface="Menlo" panose="020B0609030804020204" pitchFamily="49" charset="0"/>
              </a:rPr>
              <a:t>        </a:t>
            </a:r>
            <a:r>
              <a:rPr lang="en-US" altLang="zh-TW" sz="2000" dirty="0" err="1">
                <a:solidFill>
                  <a:srgbClr val="000000"/>
                </a:solidFill>
                <a:latin typeface="Menlo" panose="020B0609030804020204" pitchFamily="49" charset="0"/>
              </a:rPr>
              <a:t>printf</a:t>
            </a:r>
            <a:r>
              <a:rPr lang="en-US" altLang="zh-TW" sz="20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TW" sz="2000" dirty="0">
                <a:solidFill>
                  <a:srgbClr val="D12F1B"/>
                </a:solidFill>
                <a:latin typeface="Menlo" panose="020B0609030804020204" pitchFamily="49" charset="0"/>
              </a:rPr>
              <a:t>"Child PID is %</a:t>
            </a:r>
            <a:r>
              <a:rPr lang="en-US" altLang="zh-TW" sz="2000" dirty="0" err="1">
                <a:solidFill>
                  <a:srgbClr val="D12F1B"/>
                </a:solidFill>
                <a:latin typeface="Menlo" panose="020B0609030804020204" pitchFamily="49" charset="0"/>
              </a:rPr>
              <a:t>ld</a:t>
            </a:r>
            <a:r>
              <a:rPr lang="en-US" altLang="zh-TW" sz="2000" dirty="0">
                <a:solidFill>
                  <a:srgbClr val="D12F1B"/>
                </a:solidFill>
                <a:latin typeface="Menlo" panose="020B0609030804020204" pitchFamily="49" charset="0"/>
              </a:rPr>
              <a:t>\n"</a:t>
            </a:r>
            <a:r>
              <a:rPr lang="en-US" altLang="zh-TW" sz="2000" dirty="0">
                <a:solidFill>
                  <a:srgbClr val="000000"/>
                </a:solidFill>
                <a:latin typeface="Menlo" panose="020B0609030804020204" pitchFamily="49" charset="0"/>
              </a:rPr>
              <a:t>, (</a:t>
            </a:r>
            <a:r>
              <a:rPr lang="en-US" altLang="zh-TW" sz="2000" dirty="0">
                <a:solidFill>
                  <a:srgbClr val="BA2DA2"/>
                </a:solidFill>
                <a:latin typeface="Menlo" panose="020B0609030804020204" pitchFamily="49" charset="0"/>
              </a:rPr>
              <a:t>long</a:t>
            </a:r>
            <a:r>
              <a:rPr lang="en-US" altLang="zh-TW" sz="2000" dirty="0">
                <a:solidFill>
                  <a:srgbClr val="000000"/>
                </a:solidFill>
                <a:latin typeface="Menlo" panose="020B0609030804020204" pitchFamily="49" charset="0"/>
              </a:rPr>
              <a:t>) </a:t>
            </a:r>
            <a:r>
              <a:rPr lang="en-US" altLang="zh-TW" sz="2000" dirty="0" err="1">
                <a:solidFill>
                  <a:srgbClr val="000000"/>
                </a:solidFill>
                <a:latin typeface="Menlo" panose="020B0609030804020204" pitchFamily="49" charset="0"/>
              </a:rPr>
              <a:t>getpid</a:t>
            </a:r>
            <a:r>
              <a:rPr lang="en-US" altLang="zh-TW" sz="2000" dirty="0">
                <a:solidFill>
                  <a:srgbClr val="000000"/>
                </a:solidFill>
                <a:latin typeface="Menlo" panose="020B0609030804020204" pitchFamily="49" charset="0"/>
              </a:rPr>
              <a:t>());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TW" sz="2000" dirty="0">
                <a:solidFill>
                  <a:srgbClr val="000000"/>
                </a:solidFill>
                <a:latin typeface="Menlo" panose="020B0609030804020204" pitchFamily="49" charset="0"/>
              </a:rPr>
              <a:t>        pause();                    </a:t>
            </a:r>
            <a:r>
              <a:rPr lang="en-US" altLang="zh-TW" sz="2000" dirty="0">
                <a:solidFill>
                  <a:srgbClr val="008400"/>
                </a:solidFill>
                <a:latin typeface="Menlo" panose="020B0609030804020204" pitchFamily="49" charset="0"/>
              </a:rPr>
              <a:t>/* Wait for signals */</a:t>
            </a:r>
            <a:endParaRPr lang="en-US" altLang="zh-TW" sz="20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altLang="zh-TW" sz="2000" dirty="0">
                <a:solidFill>
                  <a:srgbClr val="000000"/>
                </a:solidFill>
                <a:latin typeface="Menlo" panose="020B0609030804020204" pitchFamily="49" charset="0"/>
              </a:rPr>
              <a:t>    }</a:t>
            </a:r>
          </a:p>
          <a:p>
            <a:pPr marL="0" indent="0">
              <a:buNone/>
            </a:pP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373628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8E7C174-EC43-9C45-B675-B7EC942F2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05CA650-9405-DC46-BE39-44B7E8EC78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2846267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E2E723B-3CE3-1047-862D-34D0C1EF91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0632" y="365125"/>
            <a:ext cx="11766884" cy="6288338"/>
          </a:xfrm>
        </p:spPr>
        <p:txBody>
          <a:bodyPr>
            <a:normAutofit fontScale="92500"/>
          </a:bodyPr>
          <a:lstStyle/>
          <a:p>
            <a:pPr marL="514350" indent="-514350">
              <a:buFont typeface="+mj-lt"/>
              <a:buAutoNum type="arabicPeriod" startAt="9"/>
            </a:pP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altLang="zh-TW" sz="1800" dirty="0">
                <a:solidFill>
                  <a:srgbClr val="BA2DA2"/>
                </a:solidFill>
                <a:latin typeface="Menlo" panose="020B0609030804020204" pitchFamily="49" charset="0"/>
              </a:rPr>
              <a:t>else</a:t>
            </a: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 {                    </a:t>
            </a:r>
            <a:r>
              <a:rPr lang="en-US" altLang="zh-TW" sz="1800" dirty="0">
                <a:solidFill>
                  <a:srgbClr val="008400"/>
                </a:solidFill>
                <a:latin typeface="Menlo" panose="020B0609030804020204" pitchFamily="49" charset="0"/>
              </a:rPr>
              <a:t>/* Code executed by parent */</a:t>
            </a:r>
          </a:p>
          <a:p>
            <a:pPr marL="514350" indent="-514350">
              <a:buFont typeface="+mj-lt"/>
              <a:buAutoNum type="arabicPeriod" startAt="9"/>
            </a:pP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        </a:t>
            </a:r>
            <a:r>
              <a:rPr lang="en-US" altLang="zh-TW" sz="1800" dirty="0">
                <a:solidFill>
                  <a:srgbClr val="BA2DA2"/>
                </a:solidFill>
                <a:latin typeface="Menlo" panose="020B0609030804020204" pitchFamily="49" charset="0"/>
              </a:rPr>
              <a:t>do</a:t>
            </a: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 {</a:t>
            </a:r>
          </a:p>
          <a:p>
            <a:pPr marL="514350" indent="-514350">
              <a:buFont typeface="+mj-lt"/>
              <a:buAutoNum type="arabicPeriod" startAt="9"/>
            </a:pP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            w = </a:t>
            </a:r>
            <a:r>
              <a:rPr lang="en-US" altLang="zh-TW" sz="1800" dirty="0" err="1">
                <a:solidFill>
                  <a:srgbClr val="000000"/>
                </a:solidFill>
                <a:latin typeface="Menlo" panose="020B0609030804020204" pitchFamily="49" charset="0"/>
              </a:rPr>
              <a:t>waitpid</a:t>
            </a: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TW" sz="1800" dirty="0" err="1">
                <a:solidFill>
                  <a:srgbClr val="000000"/>
                </a:solidFill>
                <a:latin typeface="Menlo" panose="020B0609030804020204" pitchFamily="49" charset="0"/>
              </a:rPr>
              <a:t>cpid</a:t>
            </a: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, &amp;</a:t>
            </a:r>
            <a:r>
              <a:rPr lang="en-US" altLang="zh-TW" sz="1800" dirty="0" err="1">
                <a:solidFill>
                  <a:srgbClr val="000000"/>
                </a:solidFill>
                <a:latin typeface="Menlo" panose="020B0609030804020204" pitchFamily="49" charset="0"/>
              </a:rPr>
              <a:t>wstatus</a:t>
            </a: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, WUNTRACED | WCONTINUED);</a:t>
            </a:r>
          </a:p>
          <a:p>
            <a:pPr marL="514350" indent="-514350">
              <a:buFont typeface="+mj-lt"/>
              <a:buAutoNum type="arabicPeriod" startAt="9"/>
            </a:pP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            </a:t>
            </a:r>
            <a:r>
              <a:rPr lang="en-US" altLang="zh-TW" sz="1800" dirty="0">
                <a:solidFill>
                  <a:srgbClr val="BA2DA2"/>
                </a:solidFill>
                <a:latin typeface="Menlo" panose="020B0609030804020204" pitchFamily="49" charset="0"/>
              </a:rPr>
              <a:t>if</a:t>
            </a: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 (WIFEXITED(</a:t>
            </a:r>
            <a:r>
              <a:rPr lang="en-US" altLang="zh-TW" sz="1800" dirty="0" err="1">
                <a:solidFill>
                  <a:srgbClr val="000000"/>
                </a:solidFill>
                <a:latin typeface="Menlo" panose="020B0609030804020204" pitchFamily="49" charset="0"/>
              </a:rPr>
              <a:t>wstatus</a:t>
            </a: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))</a:t>
            </a:r>
          </a:p>
          <a:p>
            <a:pPr marL="514350" indent="-514350">
              <a:buFont typeface="+mj-lt"/>
              <a:buAutoNum type="arabicPeriod" startAt="9"/>
            </a:pP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                </a:t>
            </a:r>
            <a:r>
              <a:rPr lang="en-US" altLang="zh-TW" sz="1800" dirty="0" err="1">
                <a:solidFill>
                  <a:srgbClr val="000000"/>
                </a:solidFill>
                <a:latin typeface="Menlo" panose="020B0609030804020204" pitchFamily="49" charset="0"/>
              </a:rPr>
              <a:t>printf</a:t>
            </a: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TW" sz="1800" dirty="0">
                <a:solidFill>
                  <a:srgbClr val="D12F1B"/>
                </a:solidFill>
                <a:latin typeface="Menlo" panose="020B0609030804020204" pitchFamily="49" charset="0"/>
              </a:rPr>
              <a:t>"Parent: child is exited, status=%d\n"</a:t>
            </a: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, WEXITSTATUS(</a:t>
            </a:r>
            <a:r>
              <a:rPr lang="en-US" altLang="zh-TW" sz="1800" dirty="0" err="1">
                <a:solidFill>
                  <a:srgbClr val="000000"/>
                </a:solidFill>
                <a:latin typeface="Menlo" panose="020B0609030804020204" pitchFamily="49" charset="0"/>
              </a:rPr>
              <a:t>wstatus</a:t>
            </a: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));</a:t>
            </a:r>
          </a:p>
          <a:p>
            <a:pPr marL="514350" indent="-514350">
              <a:buFont typeface="+mj-lt"/>
              <a:buAutoNum type="arabicPeriod" startAt="9"/>
            </a:pP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            </a:t>
            </a:r>
            <a:r>
              <a:rPr lang="en-US" altLang="zh-TW" sz="1800" dirty="0">
                <a:solidFill>
                  <a:srgbClr val="BA2DA2"/>
                </a:solidFill>
                <a:latin typeface="Menlo" panose="020B0609030804020204" pitchFamily="49" charset="0"/>
              </a:rPr>
              <a:t>if</a:t>
            </a: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 (WIFSIGNALED(</a:t>
            </a:r>
            <a:r>
              <a:rPr lang="en-US" altLang="zh-TW" sz="1800" dirty="0" err="1">
                <a:solidFill>
                  <a:srgbClr val="000000"/>
                </a:solidFill>
                <a:latin typeface="Menlo" panose="020B0609030804020204" pitchFamily="49" charset="0"/>
              </a:rPr>
              <a:t>wstatus</a:t>
            </a: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))</a:t>
            </a:r>
          </a:p>
          <a:p>
            <a:pPr marL="514350" indent="-514350">
              <a:buFont typeface="+mj-lt"/>
              <a:buAutoNum type="arabicPeriod" startAt="9"/>
            </a:pP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                </a:t>
            </a:r>
            <a:r>
              <a:rPr lang="en-US" altLang="zh-TW" sz="1800" dirty="0" err="1">
                <a:solidFill>
                  <a:srgbClr val="000000"/>
                </a:solidFill>
                <a:latin typeface="Menlo" panose="020B0609030804020204" pitchFamily="49" charset="0"/>
              </a:rPr>
              <a:t>printf</a:t>
            </a: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TW" sz="1800" dirty="0">
                <a:solidFill>
                  <a:srgbClr val="D12F1B"/>
                </a:solidFill>
                <a:latin typeface="Menlo" panose="020B0609030804020204" pitchFamily="49" charset="0"/>
              </a:rPr>
              <a:t>"Parent: child is killed by signal %d\n"</a:t>
            </a: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, WTERMSIG(</a:t>
            </a:r>
            <a:r>
              <a:rPr lang="en-US" altLang="zh-TW" sz="1800" dirty="0" err="1">
                <a:solidFill>
                  <a:srgbClr val="000000"/>
                </a:solidFill>
                <a:latin typeface="Menlo" panose="020B0609030804020204" pitchFamily="49" charset="0"/>
              </a:rPr>
              <a:t>wstatus</a:t>
            </a: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));</a:t>
            </a:r>
          </a:p>
          <a:p>
            <a:pPr marL="514350" indent="-514350">
              <a:buFont typeface="+mj-lt"/>
              <a:buAutoNum type="arabicPeriod" startAt="9"/>
            </a:pP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            </a:t>
            </a:r>
            <a:r>
              <a:rPr lang="en-US" altLang="zh-TW" sz="1800" dirty="0">
                <a:solidFill>
                  <a:srgbClr val="BA2DA2"/>
                </a:solidFill>
                <a:latin typeface="Menlo" panose="020B0609030804020204" pitchFamily="49" charset="0"/>
              </a:rPr>
              <a:t>if</a:t>
            </a: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 (WIFSTOPPED(</a:t>
            </a:r>
            <a:r>
              <a:rPr lang="en-US" altLang="zh-TW" sz="1800" dirty="0" err="1">
                <a:solidFill>
                  <a:srgbClr val="000000"/>
                </a:solidFill>
                <a:latin typeface="Menlo" panose="020B0609030804020204" pitchFamily="49" charset="0"/>
              </a:rPr>
              <a:t>wstatus</a:t>
            </a: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))</a:t>
            </a:r>
          </a:p>
          <a:p>
            <a:pPr marL="514350" indent="-514350">
              <a:buFont typeface="+mj-lt"/>
              <a:buAutoNum type="arabicPeriod" startAt="9"/>
            </a:pP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                </a:t>
            </a:r>
            <a:r>
              <a:rPr lang="en-US" altLang="zh-TW" sz="1800" dirty="0" err="1">
                <a:solidFill>
                  <a:srgbClr val="000000"/>
                </a:solidFill>
                <a:latin typeface="Menlo" panose="020B0609030804020204" pitchFamily="49" charset="0"/>
              </a:rPr>
              <a:t>printf</a:t>
            </a: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TW" sz="1800" dirty="0">
                <a:solidFill>
                  <a:srgbClr val="D12F1B"/>
                </a:solidFill>
                <a:latin typeface="Menlo" panose="020B0609030804020204" pitchFamily="49" charset="0"/>
              </a:rPr>
              <a:t>"Parent: child is stopped by signal %d\n"</a:t>
            </a: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, WSTOPSIG(</a:t>
            </a:r>
            <a:r>
              <a:rPr lang="en-US" altLang="zh-TW" sz="1800" dirty="0" err="1">
                <a:solidFill>
                  <a:srgbClr val="000000"/>
                </a:solidFill>
                <a:latin typeface="Menlo" panose="020B0609030804020204" pitchFamily="49" charset="0"/>
              </a:rPr>
              <a:t>wstatus</a:t>
            </a: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));</a:t>
            </a:r>
          </a:p>
          <a:p>
            <a:pPr marL="514350" indent="-514350">
              <a:buFont typeface="+mj-lt"/>
              <a:buAutoNum type="arabicPeriod" startAt="9"/>
            </a:pP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            </a:t>
            </a:r>
            <a:r>
              <a:rPr lang="en-US" altLang="zh-TW" sz="1800" dirty="0">
                <a:solidFill>
                  <a:srgbClr val="BA2DA2"/>
                </a:solidFill>
                <a:latin typeface="Menlo" panose="020B0609030804020204" pitchFamily="49" charset="0"/>
              </a:rPr>
              <a:t>if</a:t>
            </a: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 (WIFCONTINUED(</a:t>
            </a:r>
            <a:r>
              <a:rPr lang="en-US" altLang="zh-TW" sz="1800" dirty="0" err="1">
                <a:solidFill>
                  <a:srgbClr val="000000"/>
                </a:solidFill>
                <a:latin typeface="Menlo" panose="020B0609030804020204" pitchFamily="49" charset="0"/>
              </a:rPr>
              <a:t>wstatus</a:t>
            </a: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))</a:t>
            </a:r>
          </a:p>
          <a:p>
            <a:pPr marL="514350" indent="-514350">
              <a:buFont typeface="+mj-lt"/>
              <a:buAutoNum type="arabicPeriod" startAt="9"/>
            </a:pP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                </a:t>
            </a:r>
            <a:r>
              <a:rPr lang="en-US" altLang="zh-TW" sz="1800" dirty="0" err="1">
                <a:solidFill>
                  <a:srgbClr val="000000"/>
                </a:solidFill>
                <a:latin typeface="Menlo" panose="020B0609030804020204" pitchFamily="49" charset="0"/>
              </a:rPr>
              <a:t>printf</a:t>
            </a: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TW" sz="1800" dirty="0">
                <a:solidFill>
                  <a:srgbClr val="D12F1B"/>
                </a:solidFill>
                <a:latin typeface="Menlo" panose="020B0609030804020204" pitchFamily="49" charset="0"/>
              </a:rPr>
              <a:t>"Parent: child is continued\n"</a:t>
            </a: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  <a:endParaRPr lang="en-US" altLang="zh-TW" sz="1800" dirty="0">
              <a:solidFill>
                <a:srgbClr val="D12F1B"/>
              </a:solidFill>
              <a:latin typeface="Menlo" panose="020B0609030804020204" pitchFamily="49" charset="0"/>
            </a:endParaRPr>
          </a:p>
          <a:p>
            <a:pPr marL="514350" indent="-514350">
              <a:buFont typeface="+mj-lt"/>
              <a:buAutoNum type="arabicPeriod" startAt="9"/>
            </a:pP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        } </a:t>
            </a:r>
            <a:r>
              <a:rPr lang="en-US" altLang="zh-TW" sz="1800" dirty="0">
                <a:solidFill>
                  <a:srgbClr val="BA2DA2"/>
                </a:solidFill>
                <a:latin typeface="Menlo" panose="020B0609030804020204" pitchFamily="49" charset="0"/>
              </a:rPr>
              <a:t>while</a:t>
            </a: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 (!WIFEXITED(</a:t>
            </a:r>
            <a:r>
              <a:rPr lang="en-US" altLang="zh-TW" sz="1800" dirty="0" err="1">
                <a:solidFill>
                  <a:srgbClr val="000000"/>
                </a:solidFill>
                <a:latin typeface="Menlo" panose="020B0609030804020204" pitchFamily="49" charset="0"/>
              </a:rPr>
              <a:t>wstatus</a:t>
            </a: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) &amp;&amp; !WIFSIGNALED(</a:t>
            </a:r>
            <a:r>
              <a:rPr lang="en-US" altLang="zh-TW" sz="1800" dirty="0" err="1">
                <a:solidFill>
                  <a:srgbClr val="000000"/>
                </a:solidFill>
                <a:latin typeface="Menlo" panose="020B0609030804020204" pitchFamily="49" charset="0"/>
              </a:rPr>
              <a:t>wstatus</a:t>
            </a: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));</a:t>
            </a:r>
          </a:p>
          <a:p>
            <a:pPr marL="514350" indent="-514350">
              <a:buFont typeface="+mj-lt"/>
              <a:buAutoNum type="arabicPeriod" startAt="9"/>
            </a:pP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        </a:t>
            </a:r>
            <a:r>
              <a:rPr lang="en-US" altLang="zh-TW" sz="1800" dirty="0">
                <a:solidFill>
                  <a:srgbClr val="008400"/>
                </a:solidFill>
                <a:latin typeface="Menlo" panose="020B0609030804020204" pitchFamily="49" charset="0"/>
              </a:rPr>
              <a:t>/*</a:t>
            </a:r>
            <a:r>
              <a:rPr lang="zh-TW" altLang="en-US" sz="1800" dirty="0">
                <a:solidFill>
                  <a:srgbClr val="008400"/>
                </a:solidFill>
                <a:latin typeface="Menlo" panose="020B0609030804020204" pitchFamily="49" charset="0"/>
              </a:rPr>
              <a:t>當子行程沒有結束並且沒有被</a:t>
            </a:r>
            <a:r>
              <a:rPr lang="en-US" altLang="zh-TW" sz="1800" dirty="0">
                <a:solidFill>
                  <a:srgbClr val="008400"/>
                </a:solidFill>
                <a:latin typeface="Menlo" panose="020B0609030804020204" pitchFamily="49" charset="0"/>
              </a:rPr>
              <a:t>signal</a:t>
            </a:r>
            <a:r>
              <a:rPr lang="zh-TW" altLang="en-US" sz="1800" dirty="0">
                <a:solidFill>
                  <a:srgbClr val="008400"/>
                </a:solidFill>
                <a:latin typeface="Menlo" panose="020B0609030804020204" pitchFamily="49" charset="0"/>
              </a:rPr>
              <a:t>終止*</a:t>
            </a:r>
            <a:r>
              <a:rPr lang="en-US" altLang="zh-TW" sz="1800" dirty="0">
                <a:solidFill>
                  <a:srgbClr val="008400"/>
                </a:solidFill>
                <a:latin typeface="Menlo" panose="020B0609030804020204" pitchFamily="49" charset="0"/>
              </a:rPr>
              <a:t>/</a:t>
            </a:r>
          </a:p>
          <a:p>
            <a:pPr marL="514350" indent="-514350">
              <a:buFont typeface="+mj-lt"/>
              <a:buAutoNum type="arabicPeriod" startAt="9"/>
            </a:pPr>
            <a:r>
              <a:rPr lang="zh-TW" altLang="en-US" sz="1800" dirty="0">
                <a:solidFill>
                  <a:srgbClr val="000000"/>
                </a:solidFill>
                <a:latin typeface="Menlo" panose="020B0609030804020204" pitchFamily="49" charset="0"/>
              </a:rPr>
              <a:t>        </a:t>
            </a:r>
            <a:r>
              <a:rPr lang="en-US" altLang="zh-TW" sz="1800" dirty="0" err="1">
                <a:solidFill>
                  <a:srgbClr val="000000"/>
                </a:solidFill>
                <a:latin typeface="Menlo" panose="020B0609030804020204" pitchFamily="49" charset="0"/>
              </a:rPr>
              <a:t>printf</a:t>
            </a: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TW" sz="1800" dirty="0">
                <a:solidFill>
                  <a:srgbClr val="D12F1B"/>
                </a:solidFill>
                <a:latin typeface="Menlo" panose="020B0609030804020204" pitchFamily="49" charset="0"/>
              </a:rPr>
              <a:t>"Parent: bye bye\n"</a:t>
            </a: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  <a:endParaRPr lang="en-US" altLang="zh-TW" sz="1800" dirty="0">
              <a:solidFill>
                <a:srgbClr val="D12F1B"/>
              </a:solidFill>
              <a:latin typeface="Menlo" panose="020B0609030804020204" pitchFamily="49" charset="0"/>
            </a:endParaRPr>
          </a:p>
          <a:p>
            <a:pPr marL="514350" indent="-514350">
              <a:buFont typeface="+mj-lt"/>
              <a:buAutoNum type="arabicPeriod" startAt="9"/>
            </a:pP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        exit(EXIT_SUCCESS);</a:t>
            </a:r>
          </a:p>
          <a:p>
            <a:pPr marL="514350" indent="-514350">
              <a:buFont typeface="+mj-lt"/>
              <a:buAutoNum type="arabicPeriod" startAt="9"/>
            </a:pP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    }</a:t>
            </a:r>
          </a:p>
          <a:p>
            <a:pPr marL="514350" indent="-514350">
              <a:buFont typeface="+mj-lt"/>
              <a:buAutoNum type="arabicPeriod" startAt="9"/>
            </a:pP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1656728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23E3BCA-D042-4B49-9D20-E3C5A824D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pause()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1CBB658-28CC-444C-A8EE-EFD0DC4E18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solidFill>
                  <a:srgbClr val="78492A"/>
                </a:solidFill>
                <a:latin typeface="Menlo" panose="020B0609030804020204" pitchFamily="49" charset="0"/>
              </a:rPr>
              <a:t>#include </a:t>
            </a:r>
            <a:r>
              <a:rPr lang="en-US" altLang="zh-TW" dirty="0">
                <a:solidFill>
                  <a:srgbClr val="D12F1B"/>
                </a:solidFill>
                <a:latin typeface="Menlo" panose="020B0609030804020204" pitchFamily="49" charset="0"/>
              </a:rPr>
              <a:t>&lt;</a:t>
            </a:r>
            <a:r>
              <a:rPr lang="en-US" altLang="zh-TW" dirty="0" err="1">
                <a:solidFill>
                  <a:srgbClr val="D12F1B"/>
                </a:solidFill>
                <a:latin typeface="Menlo" panose="020B0609030804020204" pitchFamily="49" charset="0"/>
              </a:rPr>
              <a:t>unistd.h</a:t>
            </a:r>
            <a:r>
              <a:rPr lang="en-US" altLang="zh-TW" dirty="0">
                <a:solidFill>
                  <a:srgbClr val="D12F1B"/>
                </a:solidFill>
                <a:latin typeface="Menlo" panose="020B0609030804020204" pitchFamily="49" charset="0"/>
              </a:rPr>
              <a:t>&gt;</a:t>
            </a:r>
            <a:endParaRPr lang="en-US" altLang="zh-TW" dirty="0">
              <a:latin typeface="Helvetica" pitchFamily="2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zh-TW" dirty="0" err="1">
                <a:solidFill>
                  <a:srgbClr val="BA2DA2"/>
                </a:solidFill>
                <a:latin typeface="Menlo" panose="020B0609030804020204" pitchFamily="49" charset="0"/>
              </a:rPr>
              <a:t>int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pause(</a:t>
            </a:r>
            <a:r>
              <a:rPr lang="en-US" altLang="zh-TW" dirty="0">
                <a:solidFill>
                  <a:srgbClr val="BA2DA2"/>
                </a:solidFill>
                <a:latin typeface="Menlo" panose="020B0609030804020204" pitchFamily="49" charset="0"/>
              </a:rPr>
              <a:t>void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</a:p>
          <a:p>
            <a:pPr marL="0" indent="0">
              <a:buNone/>
            </a:pPr>
            <a:endParaRPr lang="en-US" altLang="zh-TW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zh-CN" altLang="en-US" dirty="0">
                <a:solidFill>
                  <a:srgbClr val="000000"/>
                </a:solidFill>
                <a:latin typeface="Menlo" panose="020B0609030804020204" pitchFamily="49" charset="0"/>
              </a:rPr>
              <a:t>用途：讓行程一直睡覺，直到遇到終止號誌（</a:t>
            </a:r>
            <a:r>
              <a:rPr lang="en-US" altLang="zh-CN" dirty="0">
                <a:solidFill>
                  <a:srgbClr val="000000"/>
                </a:solidFill>
                <a:latin typeface="Menlo" panose="020B0609030804020204" pitchFamily="49" charset="0"/>
              </a:rPr>
              <a:t>signal</a:t>
            </a:r>
            <a:r>
              <a:rPr lang="zh-CN" altLang="en-US" dirty="0">
                <a:solidFill>
                  <a:srgbClr val="000000"/>
                </a:solidFill>
                <a:latin typeface="Menlo" panose="020B0609030804020204" pitchFamily="49" charset="0"/>
              </a:rPr>
              <a:t>），或者遇到可以處理的號誌</a:t>
            </a:r>
            <a:endParaRPr lang="en-US" altLang="zh-TW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4091329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5AE8EEB-8ED2-E943-B645-A9ABB4C98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執行結果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931CBDEF-AB2B-E04E-BD0F-6C2B2CD287A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dirty="0">
                <a:ea typeface="Microsoft YaHei Light" panose="020B0502040204020203" pitchFamily="34" charset="-122"/>
              </a:rPr>
              <a:t>$ ./wait </a:t>
            </a:r>
          </a:p>
          <a:p>
            <a:pPr marL="0" indent="0">
              <a:buNone/>
            </a:pPr>
            <a:r>
              <a:rPr lang="en-US" altLang="zh-TW" dirty="0">
                <a:ea typeface="Microsoft YaHei Light" panose="020B0502040204020203" pitchFamily="34" charset="-122"/>
              </a:rPr>
              <a:t>Child PID is 9006</a:t>
            </a:r>
          </a:p>
          <a:p>
            <a:pPr marL="0" indent="0">
              <a:buNone/>
            </a:pPr>
            <a:r>
              <a:rPr lang="en-US" altLang="zh-TW" dirty="0">
                <a:ea typeface="Microsoft YaHei Light" panose="020B0502040204020203" pitchFamily="34" charset="-122"/>
              </a:rPr>
              <a:t>Parent: child is stopped by signal 19</a:t>
            </a:r>
          </a:p>
          <a:p>
            <a:pPr marL="0" indent="0">
              <a:buNone/>
            </a:pPr>
            <a:r>
              <a:rPr lang="en-US" altLang="zh-TW" dirty="0">
                <a:ea typeface="Microsoft YaHei Light" panose="020B0502040204020203" pitchFamily="34" charset="-122"/>
              </a:rPr>
              <a:t>Parent: child is continued</a:t>
            </a:r>
          </a:p>
          <a:p>
            <a:pPr marL="0" indent="0">
              <a:buNone/>
            </a:pPr>
            <a:r>
              <a:rPr lang="en-US" altLang="zh-TW" dirty="0">
                <a:ea typeface="Microsoft YaHei Light" panose="020B0502040204020203" pitchFamily="34" charset="-122"/>
              </a:rPr>
              <a:t>Parent: child is killed by signal 15</a:t>
            </a:r>
          </a:p>
          <a:p>
            <a:pPr marL="0" indent="0">
              <a:buNone/>
            </a:pPr>
            <a:r>
              <a:rPr lang="en-US" altLang="zh-TW" dirty="0">
                <a:ea typeface="Microsoft YaHei Light" panose="020B0502040204020203" pitchFamily="34" charset="-122"/>
              </a:rPr>
              <a:t>Parent: bye bye</a:t>
            </a:r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C9D8E868-F0FB-434E-B875-69EEE3BC49F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zh-TW" dirty="0">
                <a:ea typeface="Microsoft YaHei Light" panose="020B0502040204020203" pitchFamily="34" charset="-122"/>
              </a:rPr>
              <a:t>$ kill -STOP 9006</a:t>
            </a:r>
          </a:p>
          <a:p>
            <a:pPr marL="0" indent="0">
              <a:buNone/>
            </a:pPr>
            <a:r>
              <a:rPr kumimoji="1" lang="en-US" altLang="zh-TW" dirty="0">
                <a:ea typeface="Microsoft YaHei Light" panose="020B0502040204020203" pitchFamily="34" charset="-122"/>
              </a:rPr>
              <a:t>$ kill -STOP 9006</a:t>
            </a:r>
          </a:p>
          <a:p>
            <a:pPr marL="0" indent="0">
              <a:buNone/>
            </a:pPr>
            <a:r>
              <a:rPr kumimoji="1" lang="en-US" altLang="zh-TW" dirty="0">
                <a:ea typeface="Microsoft YaHei Light" panose="020B0502040204020203" pitchFamily="34" charset="-122"/>
              </a:rPr>
              <a:t>$ kill -CONT 9006</a:t>
            </a:r>
          </a:p>
          <a:p>
            <a:pPr marL="0" indent="0">
              <a:buNone/>
            </a:pPr>
            <a:r>
              <a:rPr kumimoji="1" lang="en-US" altLang="zh-TW" dirty="0">
                <a:ea typeface="Microsoft YaHei Light" panose="020B0502040204020203" pitchFamily="34" charset="-122"/>
              </a:rPr>
              <a:t>$ kill -TERM 9006</a:t>
            </a:r>
          </a:p>
        </p:txBody>
      </p:sp>
    </p:spTree>
    <p:extLst>
      <p:ext uri="{BB962C8B-B14F-4D97-AF65-F5344CB8AC3E}">
        <p14:creationId xmlns:p14="http://schemas.microsoft.com/office/powerpoint/2010/main" val="111460044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 descr="http://www.clker.com/cliparts/Q/X/I/I/L/o/twin-boys-hi.png">
            <a:extLst>
              <a:ext uri="{FF2B5EF4-FFF2-40B4-BE49-F238E27FC236}">
                <a16:creationId xmlns:a16="http://schemas.microsoft.com/office/drawing/2014/main" id="{C747FD52-61C7-6940-87E0-9D399823B8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388" y="307731"/>
            <a:ext cx="4079221" cy="3997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http://www.clker.com/cliparts/O/R/3/y/7/4/twin2-hi.png">
            <a:extLst>
              <a:ext uri="{FF2B5EF4-FFF2-40B4-BE49-F238E27FC236}">
                <a16:creationId xmlns:a16="http://schemas.microsoft.com/office/drawing/2014/main" id="{F7F955AB-7BF8-B44A-B01B-9CE877A273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4391" y="307731"/>
            <a:ext cx="4079221" cy="3997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標題 4">
            <a:extLst>
              <a:ext uri="{FF2B5EF4-FFF2-40B4-BE49-F238E27FC236}">
                <a16:creationId xmlns:a16="http://schemas.microsoft.com/office/drawing/2014/main" id="{D6CF2A2C-B572-0D44-9D29-7F711CBEA7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538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kumimoji="1" lang="en-US" altLang="zh-TW" sz="5400" dirty="0" err="1">
                <a:solidFill>
                  <a:srgbClr val="FFFFFF"/>
                </a:solidFill>
                <a:latin typeface="+mj-lt"/>
              </a:rPr>
              <a:t>execve</a:t>
            </a:r>
            <a:r>
              <a:rPr kumimoji="1" lang="en-US" altLang="zh-TW" sz="5400" dirty="0">
                <a:solidFill>
                  <a:srgbClr val="FFFFFF"/>
                </a:solidFill>
                <a:latin typeface="+mj-lt"/>
              </a:rPr>
              <a:t>() functions</a:t>
            </a:r>
          </a:p>
        </p:txBody>
      </p:sp>
      <p:sp>
        <p:nvSpPr>
          <p:cNvPr id="6" name="文字版面配置區 5">
            <a:extLst>
              <a:ext uri="{FF2B5EF4-FFF2-40B4-BE49-F238E27FC236}">
                <a16:creationId xmlns:a16="http://schemas.microsoft.com/office/drawing/2014/main" id="{5FA6ADAB-8AD5-5942-B3F9-0DF43DB2F6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39362" y="5815698"/>
            <a:ext cx="9144000" cy="420001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endParaRPr kumimoji="1" lang="en-US" altLang="zh-TW" sz="2000" dirty="0">
              <a:solidFill>
                <a:srgbClr val="FFB14E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825213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>
            <a:extLst>
              <a:ext uri="{FF2B5EF4-FFF2-40B4-BE49-F238E27FC236}">
                <a16:creationId xmlns:a16="http://schemas.microsoft.com/office/drawing/2014/main" id="{FACD2833-E215-084F-9519-920F77DAA361}"/>
              </a:ext>
            </a:extLst>
          </p:cNvPr>
          <p:cNvSpPr/>
          <p:nvPr/>
        </p:nvSpPr>
        <p:spPr>
          <a:xfrm>
            <a:off x="8045456" y="3496478"/>
            <a:ext cx="1422400" cy="2566281"/>
          </a:xfrm>
          <a:prstGeom prst="rect">
            <a:avLst/>
          </a:prstGeom>
          <a:solidFill>
            <a:srgbClr val="95FF84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r>
              <a:rPr kumimoji="1" lang="en-US" altLang="zh-TW" dirty="0">
                <a:solidFill>
                  <a:schemeClr val="tx1"/>
                </a:solidFill>
                <a:ea typeface="Microsoft YaHei Light" panose="020B0502040204020203" pitchFamily="34" charset="-122"/>
              </a:rPr>
              <a:t>ls</a:t>
            </a:r>
            <a:endParaRPr kumimoji="1" lang="zh-TW" altLang="en-US" dirty="0">
              <a:solidFill>
                <a:schemeClr val="tx1"/>
              </a:solidFill>
              <a:ea typeface="Microsoft YaHei Light" panose="020B0502040204020203" pitchFamily="34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D2E45944-A9E6-7D45-AAA4-A901A6270214}"/>
              </a:ext>
            </a:extLst>
          </p:cNvPr>
          <p:cNvSpPr/>
          <p:nvPr/>
        </p:nvSpPr>
        <p:spPr>
          <a:xfrm>
            <a:off x="8045456" y="1690687"/>
            <a:ext cx="1422400" cy="1485649"/>
          </a:xfrm>
          <a:prstGeom prst="rect">
            <a:avLst/>
          </a:prstGeom>
          <a:solidFill>
            <a:srgbClr val="FFFF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r>
              <a:rPr kumimoji="1" lang="en-US" altLang="zh-TW" dirty="0">
                <a:solidFill>
                  <a:schemeClr val="tx1"/>
                </a:solidFill>
                <a:ea typeface="Microsoft YaHei Light" panose="020B0502040204020203" pitchFamily="34" charset="-122"/>
              </a:rPr>
              <a:t>bash</a:t>
            </a:r>
            <a:endParaRPr kumimoji="1" lang="zh-TW" altLang="en-US" dirty="0">
              <a:solidFill>
                <a:schemeClr val="tx1"/>
              </a:solidFill>
              <a:ea typeface="Microsoft YaHei Light" panose="020B0502040204020203" pitchFamily="34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24862D9F-BEFF-B447-83E1-3CF99EDE813D}"/>
              </a:ext>
            </a:extLst>
          </p:cNvPr>
          <p:cNvSpPr/>
          <p:nvPr/>
        </p:nvSpPr>
        <p:spPr>
          <a:xfrm>
            <a:off x="6030493" y="1165497"/>
            <a:ext cx="1422400" cy="5172760"/>
          </a:xfrm>
          <a:prstGeom prst="rect">
            <a:avLst/>
          </a:prstGeom>
          <a:solidFill>
            <a:srgbClr val="FFFF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kumimoji="1" lang="en-US" altLang="zh-TW" dirty="0">
                <a:solidFill>
                  <a:schemeClr val="tx1"/>
                </a:solidFill>
                <a:ea typeface="Microsoft YaHei Light" panose="020B0502040204020203" pitchFamily="34" charset="-122"/>
              </a:rPr>
              <a:t>bash</a:t>
            </a:r>
            <a:endParaRPr kumimoji="1" lang="zh-TW" altLang="en-US" dirty="0">
              <a:solidFill>
                <a:schemeClr val="tx1"/>
              </a:solidFill>
              <a:ea typeface="Microsoft YaHei Light" panose="020B0502040204020203" pitchFamily="34" charset="-122"/>
            </a:endParaRPr>
          </a:p>
        </p:txBody>
      </p: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E2637D35-FAF2-0A4A-9965-B3CEE0E474AD}"/>
              </a:ext>
            </a:extLst>
          </p:cNvPr>
          <p:cNvCxnSpPr>
            <a:stCxn id="8" idx="6"/>
          </p:cNvCxnSpPr>
          <p:nvPr/>
        </p:nvCxnSpPr>
        <p:spPr>
          <a:xfrm flipV="1">
            <a:off x="6885933" y="2595145"/>
            <a:ext cx="1595662" cy="1"/>
          </a:xfrm>
          <a:prstGeom prst="line">
            <a:avLst/>
          </a:prstGeom>
          <a:ln w="5715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箭頭接點 11">
            <a:extLst>
              <a:ext uri="{FF2B5EF4-FFF2-40B4-BE49-F238E27FC236}">
                <a16:creationId xmlns:a16="http://schemas.microsoft.com/office/drawing/2014/main" id="{7259BEC7-B0B4-7D40-ADBD-F38D634D6BC7}"/>
              </a:ext>
            </a:extLst>
          </p:cNvPr>
          <p:cNvCxnSpPr>
            <a:cxnSpLocks/>
          </p:cNvCxnSpPr>
          <p:nvPr/>
        </p:nvCxnSpPr>
        <p:spPr>
          <a:xfrm>
            <a:off x="8481595" y="2588280"/>
            <a:ext cx="0" cy="3467615"/>
          </a:xfrm>
          <a:prstGeom prst="straightConnector1">
            <a:avLst/>
          </a:prstGeom>
          <a:ln w="57150">
            <a:solidFill>
              <a:schemeClr val="accent6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標題 1">
            <a:extLst>
              <a:ext uri="{FF2B5EF4-FFF2-40B4-BE49-F238E27FC236}">
                <a16:creationId xmlns:a16="http://schemas.microsoft.com/office/drawing/2014/main" id="{40970E4F-ECE2-A340-866F-6D5F5D141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fork() + </a:t>
            </a:r>
            <a:r>
              <a:rPr kumimoji="1" lang="en-US" altLang="zh-TW" dirty="0" err="1"/>
              <a:t>execve</a:t>
            </a:r>
            <a:endParaRPr kumimoji="1" lang="zh-TW" altLang="en-US" dirty="0"/>
          </a:p>
        </p:txBody>
      </p:sp>
      <p:cxnSp>
        <p:nvCxnSpPr>
          <p:cNvPr id="5" name="直線箭頭接點 4">
            <a:extLst>
              <a:ext uri="{FF2B5EF4-FFF2-40B4-BE49-F238E27FC236}">
                <a16:creationId xmlns:a16="http://schemas.microsoft.com/office/drawing/2014/main" id="{A49325CB-4FB5-AE4D-A2D4-E90C10C99130}"/>
              </a:ext>
            </a:extLst>
          </p:cNvPr>
          <p:cNvCxnSpPr>
            <a:cxnSpLocks/>
          </p:cNvCxnSpPr>
          <p:nvPr/>
        </p:nvCxnSpPr>
        <p:spPr>
          <a:xfrm>
            <a:off x="6741695" y="1269583"/>
            <a:ext cx="0" cy="1906753"/>
          </a:xfrm>
          <a:prstGeom prst="straightConnector1">
            <a:avLst/>
          </a:prstGeom>
          <a:ln w="5715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字方塊 6">
            <a:extLst>
              <a:ext uri="{FF2B5EF4-FFF2-40B4-BE49-F238E27FC236}">
                <a16:creationId xmlns:a16="http://schemas.microsoft.com/office/drawing/2014/main" id="{7C876E0D-B8A2-4844-ABAA-298678E1C5B9}"/>
              </a:ext>
            </a:extLst>
          </p:cNvPr>
          <p:cNvSpPr txBox="1"/>
          <p:nvPr/>
        </p:nvSpPr>
        <p:spPr>
          <a:xfrm>
            <a:off x="6235786" y="604886"/>
            <a:ext cx="10118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>
                <a:ea typeface="Microsoft YaHei Light" panose="020B0502040204020203" pitchFamily="34" charset="-122"/>
              </a:rPr>
              <a:t>parent</a:t>
            </a:r>
          </a:p>
          <a:p>
            <a:pPr algn="ctr"/>
            <a:r>
              <a:rPr kumimoji="1" lang="en-US" altLang="zh-TW" dirty="0" err="1">
                <a:ea typeface="Microsoft YaHei Light" panose="020B0502040204020203" pitchFamily="34" charset="-122"/>
              </a:rPr>
              <a:t>pid</a:t>
            </a:r>
            <a:r>
              <a:rPr kumimoji="1" lang="en-US" altLang="zh-TW" dirty="0">
                <a:ea typeface="Microsoft YaHei Light" panose="020B0502040204020203" pitchFamily="34" charset="-122"/>
              </a:rPr>
              <a:t> = 78</a:t>
            </a:r>
            <a:endParaRPr kumimoji="1" lang="zh-TW" altLang="en-US" dirty="0">
              <a:ea typeface="Microsoft YaHei Light" panose="020B0502040204020203" pitchFamily="34" charset="-122"/>
            </a:endParaRPr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B8D092A5-4265-BD4E-96A0-53C1C9F57012}"/>
              </a:ext>
            </a:extLst>
          </p:cNvPr>
          <p:cNvSpPr/>
          <p:nvPr/>
        </p:nvSpPr>
        <p:spPr>
          <a:xfrm>
            <a:off x="6597456" y="2450907"/>
            <a:ext cx="288477" cy="28847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ea typeface="Microsoft YaHei Light" panose="020B0502040204020203" pitchFamily="34" charset="-122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AFF19BA9-CDE1-F841-A195-75519CB0CF83}"/>
              </a:ext>
            </a:extLst>
          </p:cNvPr>
          <p:cNvSpPr txBox="1"/>
          <p:nvPr/>
        </p:nvSpPr>
        <p:spPr>
          <a:xfrm>
            <a:off x="8045456" y="1757283"/>
            <a:ext cx="13856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zh-TW" dirty="0">
                <a:ea typeface="Microsoft YaHei Light" panose="020B0502040204020203" pitchFamily="34" charset="-122"/>
              </a:rPr>
              <a:t>child</a:t>
            </a:r>
          </a:p>
          <a:p>
            <a:pPr algn="r"/>
            <a:r>
              <a:rPr kumimoji="1" lang="en-US" altLang="zh-TW" dirty="0" err="1">
                <a:ea typeface="Microsoft YaHei Light" panose="020B0502040204020203" pitchFamily="34" charset="-122"/>
              </a:rPr>
              <a:t>pid</a:t>
            </a:r>
            <a:r>
              <a:rPr kumimoji="1" lang="en-US" altLang="zh-TW" dirty="0">
                <a:ea typeface="Microsoft YaHei Light" panose="020B0502040204020203" pitchFamily="34" charset="-122"/>
              </a:rPr>
              <a:t> = 98</a:t>
            </a:r>
            <a:endParaRPr kumimoji="1" lang="zh-TW" altLang="en-US" dirty="0">
              <a:ea typeface="Microsoft YaHei Light" panose="020B0502040204020203" pitchFamily="34" charset="-122"/>
            </a:endParaRPr>
          </a:p>
        </p:txBody>
      </p:sp>
      <p:sp>
        <p:nvSpPr>
          <p:cNvPr id="17" name="橢圓 16">
            <a:extLst>
              <a:ext uri="{FF2B5EF4-FFF2-40B4-BE49-F238E27FC236}">
                <a16:creationId xmlns:a16="http://schemas.microsoft.com/office/drawing/2014/main" id="{3D16EB6F-A92B-E941-89A0-C2DBB4BB5019}"/>
              </a:ext>
            </a:extLst>
          </p:cNvPr>
          <p:cNvSpPr/>
          <p:nvPr/>
        </p:nvSpPr>
        <p:spPr>
          <a:xfrm>
            <a:off x="8335693" y="3157956"/>
            <a:ext cx="288477" cy="28847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ea typeface="Microsoft YaHei Light" panose="020B0502040204020203" pitchFamily="34" charset="-122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EFD87430-8923-064B-BE6E-6BFA0D532313}"/>
              </a:ext>
            </a:extLst>
          </p:cNvPr>
          <p:cNvSpPr txBox="1"/>
          <p:nvPr/>
        </p:nvSpPr>
        <p:spPr>
          <a:xfrm>
            <a:off x="4889533" y="2268019"/>
            <a:ext cx="157767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ret=fork()</a:t>
            </a:r>
          </a:p>
          <a:p>
            <a:r>
              <a:rPr kumimoji="1" lang="en-US" altLang="zh-TW" dirty="0"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if (ret!=0)</a:t>
            </a:r>
          </a:p>
          <a:p>
            <a:r>
              <a:rPr kumimoji="1" lang="en-US" altLang="zh-TW" dirty="0"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   wait()</a:t>
            </a:r>
            <a:endParaRPr kumimoji="1" lang="zh-TW" altLang="en-US" dirty="0">
              <a:latin typeface="Consolas" panose="020B0609020204030204" pitchFamily="49" charset="0"/>
              <a:ea typeface="Microsoft YaHei Light" panose="020B0502040204020203" pitchFamily="34" charset="-122"/>
              <a:cs typeface="Consolas" panose="020B0609020204030204" pitchFamily="49" charset="0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18E8727B-81AD-A24A-9400-41ECCB129A11}"/>
              </a:ext>
            </a:extLst>
          </p:cNvPr>
          <p:cNvSpPr txBox="1"/>
          <p:nvPr/>
        </p:nvSpPr>
        <p:spPr>
          <a:xfrm>
            <a:off x="8016713" y="3539231"/>
            <a:ext cx="13856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zh-TW" dirty="0">
                <a:ea typeface="Microsoft YaHei Light" panose="020B0502040204020203" pitchFamily="34" charset="-122"/>
              </a:rPr>
              <a:t>child</a:t>
            </a:r>
          </a:p>
          <a:p>
            <a:pPr algn="r"/>
            <a:r>
              <a:rPr kumimoji="1" lang="en-US" altLang="zh-TW" dirty="0" err="1">
                <a:ea typeface="Microsoft YaHei Light" panose="020B0502040204020203" pitchFamily="34" charset="-122"/>
              </a:rPr>
              <a:t>pid</a:t>
            </a:r>
            <a:r>
              <a:rPr kumimoji="1" lang="en-US" altLang="zh-TW" dirty="0">
                <a:ea typeface="Microsoft YaHei Light" panose="020B0502040204020203" pitchFamily="34" charset="-122"/>
              </a:rPr>
              <a:t> = 98</a:t>
            </a:r>
            <a:endParaRPr kumimoji="1" lang="zh-TW" altLang="en-US" dirty="0">
              <a:ea typeface="Microsoft YaHei Light" panose="020B0502040204020203" pitchFamily="34" charset="-122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145349D0-683A-9C42-AF69-6535B1404827}"/>
              </a:ext>
            </a:extLst>
          </p:cNvPr>
          <p:cNvSpPr txBox="1"/>
          <p:nvPr/>
        </p:nvSpPr>
        <p:spPr>
          <a:xfrm>
            <a:off x="9652872" y="2979028"/>
            <a:ext cx="19575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if(ret == 0)</a:t>
            </a:r>
          </a:p>
          <a:p>
            <a:r>
              <a:rPr kumimoji="1" lang="en-US" altLang="zh-TW" dirty="0"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  </a:t>
            </a:r>
            <a:r>
              <a:rPr kumimoji="1" lang="en-US" altLang="zh-TW" dirty="0" err="1"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execv</a:t>
            </a:r>
            <a:r>
              <a:rPr kumimoji="1" lang="en-US" altLang="zh-TW" dirty="0"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(“ls”);</a:t>
            </a:r>
          </a:p>
        </p:txBody>
      </p:sp>
      <p:cxnSp>
        <p:nvCxnSpPr>
          <p:cNvPr id="10" name="直線箭頭接點 9">
            <a:extLst>
              <a:ext uri="{FF2B5EF4-FFF2-40B4-BE49-F238E27FC236}">
                <a16:creationId xmlns:a16="http://schemas.microsoft.com/office/drawing/2014/main" id="{4BBC44E2-DF04-4D49-8E0E-274CE42EA44B}"/>
              </a:ext>
            </a:extLst>
          </p:cNvPr>
          <p:cNvCxnSpPr>
            <a:stCxn id="4" idx="1"/>
            <a:endCxn id="17" idx="6"/>
          </p:cNvCxnSpPr>
          <p:nvPr/>
        </p:nvCxnSpPr>
        <p:spPr>
          <a:xfrm flipH="1">
            <a:off x="8624170" y="3302194"/>
            <a:ext cx="1028702" cy="1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接點 21">
            <a:extLst>
              <a:ext uri="{FF2B5EF4-FFF2-40B4-BE49-F238E27FC236}">
                <a16:creationId xmlns:a16="http://schemas.microsoft.com/office/drawing/2014/main" id="{9979D48C-1BF1-1D49-B61D-27FA21D5E677}"/>
              </a:ext>
            </a:extLst>
          </p:cNvPr>
          <p:cNvCxnSpPr/>
          <p:nvPr/>
        </p:nvCxnSpPr>
        <p:spPr>
          <a:xfrm>
            <a:off x="6741693" y="3157956"/>
            <a:ext cx="0" cy="2809707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箭頭接點 22">
            <a:extLst>
              <a:ext uri="{FF2B5EF4-FFF2-40B4-BE49-F238E27FC236}">
                <a16:creationId xmlns:a16="http://schemas.microsoft.com/office/drawing/2014/main" id="{3E9A7164-E035-D743-84CD-5F07851D7030}"/>
              </a:ext>
            </a:extLst>
          </p:cNvPr>
          <p:cNvCxnSpPr>
            <a:cxnSpLocks/>
          </p:cNvCxnSpPr>
          <p:nvPr/>
        </p:nvCxnSpPr>
        <p:spPr>
          <a:xfrm>
            <a:off x="6741693" y="6051887"/>
            <a:ext cx="13212" cy="789166"/>
          </a:xfrm>
          <a:prstGeom prst="straightConnector1">
            <a:avLst/>
          </a:prstGeom>
          <a:ln w="5715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355246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C9DFBA74-1DEB-6A41-A316-141143A5D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execve</a:t>
            </a:r>
            <a:r>
              <a:rPr kumimoji="1" lang="en-US" altLang="zh-TW" dirty="0"/>
              <a:t>-family</a:t>
            </a:r>
            <a:endParaRPr kumimoji="1"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2CF24122-9625-5B45-AF9C-267370C55B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1600" dirty="0">
                <a:solidFill>
                  <a:srgbClr val="78492A"/>
                </a:solidFill>
                <a:latin typeface="Menlo" panose="020B0609030804020204" pitchFamily="49" charset="0"/>
              </a:rPr>
              <a:t>#include </a:t>
            </a:r>
            <a:r>
              <a:rPr lang="en-US" altLang="zh-TW" sz="1600" dirty="0">
                <a:solidFill>
                  <a:srgbClr val="D12F1B"/>
                </a:solidFill>
                <a:latin typeface="Menlo" panose="020B0609030804020204" pitchFamily="49" charset="0"/>
              </a:rPr>
              <a:t>&lt;</a:t>
            </a:r>
            <a:r>
              <a:rPr lang="en-US" altLang="zh-TW" sz="1600" dirty="0" err="1">
                <a:solidFill>
                  <a:srgbClr val="D12F1B"/>
                </a:solidFill>
                <a:latin typeface="Menlo" panose="020B0609030804020204" pitchFamily="49" charset="0"/>
              </a:rPr>
              <a:t>unistd.h</a:t>
            </a:r>
            <a:r>
              <a:rPr lang="en-US" altLang="zh-TW" sz="1600" dirty="0">
                <a:solidFill>
                  <a:srgbClr val="D12F1B"/>
                </a:solidFill>
                <a:latin typeface="Menlo" panose="020B0609030804020204" pitchFamily="49" charset="0"/>
              </a:rPr>
              <a:t>&gt;</a:t>
            </a:r>
            <a:endParaRPr lang="en-US" altLang="zh-TW" sz="1600" dirty="0">
              <a:latin typeface="Helvetica" pitchFamily="2" charset="0"/>
            </a:endParaRPr>
          </a:p>
          <a:p>
            <a:pPr marL="0" indent="0">
              <a:buNone/>
            </a:pPr>
            <a:r>
              <a:rPr lang="en-US" altLang="zh-TW" sz="1600" dirty="0">
                <a:solidFill>
                  <a:srgbClr val="BA2DA2"/>
                </a:solidFill>
                <a:latin typeface="Menlo" panose="020B0609030804020204" pitchFamily="49" charset="0"/>
              </a:rPr>
              <a:t>extern</a:t>
            </a:r>
            <a:r>
              <a:rPr lang="en-US" altLang="zh-TW" sz="16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TW" sz="1600" dirty="0">
                <a:solidFill>
                  <a:srgbClr val="BA2DA2"/>
                </a:solidFill>
                <a:latin typeface="Menlo" panose="020B0609030804020204" pitchFamily="49" charset="0"/>
              </a:rPr>
              <a:t>char</a:t>
            </a:r>
            <a:r>
              <a:rPr lang="en-US" altLang="zh-TW" sz="1600" dirty="0">
                <a:solidFill>
                  <a:srgbClr val="000000"/>
                </a:solidFill>
                <a:latin typeface="Menlo" panose="020B0609030804020204" pitchFamily="49" charset="0"/>
              </a:rPr>
              <a:t> **environ;</a:t>
            </a:r>
            <a:endParaRPr lang="en-US" altLang="zh-TW" sz="1600" dirty="0">
              <a:latin typeface="Helvetica" pitchFamily="2" charset="0"/>
            </a:endParaRPr>
          </a:p>
          <a:p>
            <a:pPr marL="0" indent="0">
              <a:buNone/>
            </a:pPr>
            <a:r>
              <a:rPr lang="en-US" altLang="zh-TW" sz="1600" dirty="0" err="1">
                <a:solidFill>
                  <a:srgbClr val="BA2DA2"/>
                </a:solidFill>
                <a:latin typeface="Menlo" panose="020B0609030804020204" pitchFamily="49" charset="0"/>
              </a:rPr>
              <a:t>int</a:t>
            </a:r>
            <a:r>
              <a:rPr lang="en-US" altLang="zh-TW" sz="16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TW" sz="1600" dirty="0" err="1">
                <a:solidFill>
                  <a:srgbClr val="000000"/>
                </a:solidFill>
                <a:latin typeface="Menlo" panose="020B0609030804020204" pitchFamily="49" charset="0"/>
              </a:rPr>
              <a:t>execl</a:t>
            </a:r>
            <a:r>
              <a:rPr lang="en-US" altLang="zh-TW" sz="16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TW" sz="1600" dirty="0" err="1">
                <a:solidFill>
                  <a:srgbClr val="BA2DA2"/>
                </a:solidFill>
                <a:latin typeface="Menlo" panose="020B0609030804020204" pitchFamily="49" charset="0"/>
              </a:rPr>
              <a:t>const</a:t>
            </a:r>
            <a:r>
              <a:rPr lang="en-US" altLang="zh-TW" sz="16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TW" sz="1600" dirty="0">
                <a:solidFill>
                  <a:srgbClr val="BA2DA2"/>
                </a:solidFill>
                <a:latin typeface="Menlo" panose="020B0609030804020204" pitchFamily="49" charset="0"/>
              </a:rPr>
              <a:t>char</a:t>
            </a:r>
            <a:r>
              <a:rPr lang="en-US" altLang="zh-TW" sz="1600" dirty="0">
                <a:solidFill>
                  <a:srgbClr val="000000"/>
                </a:solidFill>
                <a:latin typeface="Menlo" panose="020B0609030804020204" pitchFamily="49" charset="0"/>
              </a:rPr>
              <a:t> *path, </a:t>
            </a:r>
            <a:r>
              <a:rPr lang="en-US" altLang="zh-TW" sz="1600" dirty="0" err="1">
                <a:solidFill>
                  <a:srgbClr val="BA2DA2"/>
                </a:solidFill>
                <a:latin typeface="Menlo" panose="020B0609030804020204" pitchFamily="49" charset="0"/>
              </a:rPr>
              <a:t>const</a:t>
            </a:r>
            <a:r>
              <a:rPr lang="en-US" altLang="zh-TW" sz="16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TW" sz="1600" dirty="0">
                <a:solidFill>
                  <a:srgbClr val="BA2DA2"/>
                </a:solidFill>
                <a:latin typeface="Menlo" panose="020B0609030804020204" pitchFamily="49" charset="0"/>
              </a:rPr>
              <a:t>char</a:t>
            </a:r>
            <a:r>
              <a:rPr lang="en-US" altLang="zh-TW" sz="1600" dirty="0">
                <a:solidFill>
                  <a:srgbClr val="000000"/>
                </a:solidFill>
                <a:latin typeface="Menlo" panose="020B0609030804020204" pitchFamily="49" charset="0"/>
              </a:rPr>
              <a:t> *</a:t>
            </a:r>
            <a:r>
              <a:rPr lang="en-US" altLang="zh-TW" sz="1600" dirty="0" err="1">
                <a:solidFill>
                  <a:srgbClr val="000000"/>
                </a:solidFill>
                <a:latin typeface="Menlo" panose="020B0609030804020204" pitchFamily="49" charset="0"/>
              </a:rPr>
              <a:t>arg</a:t>
            </a:r>
            <a:r>
              <a:rPr lang="en-US" altLang="zh-TW" sz="1600" dirty="0">
                <a:solidFill>
                  <a:srgbClr val="000000"/>
                </a:solidFill>
                <a:latin typeface="Menlo" panose="020B0609030804020204" pitchFamily="49" charset="0"/>
              </a:rPr>
              <a:t>, ...</a:t>
            </a:r>
          </a:p>
          <a:p>
            <a:pPr marL="0" indent="0">
              <a:buNone/>
            </a:pPr>
            <a:r>
              <a:rPr lang="en-US" altLang="zh-TW" sz="1600" dirty="0">
                <a:solidFill>
                  <a:srgbClr val="008400"/>
                </a:solidFill>
                <a:latin typeface="Menlo" panose="020B0609030804020204" pitchFamily="49" charset="0"/>
              </a:rPr>
              <a:t>/* (char  *) NULL */</a:t>
            </a:r>
            <a:r>
              <a:rPr lang="en-US" altLang="zh-TW" sz="1600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  <a:endParaRPr lang="en-US" altLang="zh-TW" sz="1600" dirty="0">
              <a:solidFill>
                <a:srgbClr val="008400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US" altLang="zh-TW" sz="1600" dirty="0" err="1">
                <a:solidFill>
                  <a:srgbClr val="BA2DA2"/>
                </a:solidFill>
                <a:latin typeface="Menlo" panose="020B0609030804020204" pitchFamily="49" charset="0"/>
              </a:rPr>
              <a:t>int</a:t>
            </a:r>
            <a:r>
              <a:rPr lang="en-US" altLang="zh-TW" sz="16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TW" sz="1600" dirty="0" err="1">
                <a:solidFill>
                  <a:srgbClr val="000000"/>
                </a:solidFill>
                <a:latin typeface="Menlo" panose="020B0609030804020204" pitchFamily="49" charset="0"/>
              </a:rPr>
              <a:t>execlp</a:t>
            </a:r>
            <a:r>
              <a:rPr lang="en-US" altLang="zh-TW" sz="16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TW" sz="1600" dirty="0" err="1">
                <a:solidFill>
                  <a:srgbClr val="BA2DA2"/>
                </a:solidFill>
                <a:latin typeface="Menlo" panose="020B0609030804020204" pitchFamily="49" charset="0"/>
              </a:rPr>
              <a:t>const</a:t>
            </a:r>
            <a:r>
              <a:rPr lang="en-US" altLang="zh-TW" sz="16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TW" sz="1600" dirty="0">
                <a:solidFill>
                  <a:srgbClr val="BA2DA2"/>
                </a:solidFill>
                <a:latin typeface="Menlo" panose="020B0609030804020204" pitchFamily="49" charset="0"/>
              </a:rPr>
              <a:t>char</a:t>
            </a:r>
            <a:r>
              <a:rPr lang="en-US" altLang="zh-TW" sz="1600" dirty="0">
                <a:solidFill>
                  <a:srgbClr val="000000"/>
                </a:solidFill>
                <a:latin typeface="Menlo" panose="020B0609030804020204" pitchFamily="49" charset="0"/>
              </a:rPr>
              <a:t> *file, </a:t>
            </a:r>
            <a:r>
              <a:rPr lang="en-US" altLang="zh-TW" sz="1600" dirty="0" err="1">
                <a:solidFill>
                  <a:srgbClr val="BA2DA2"/>
                </a:solidFill>
                <a:latin typeface="Menlo" panose="020B0609030804020204" pitchFamily="49" charset="0"/>
              </a:rPr>
              <a:t>const</a:t>
            </a:r>
            <a:r>
              <a:rPr lang="en-US" altLang="zh-TW" sz="16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TW" sz="1600" dirty="0">
                <a:solidFill>
                  <a:srgbClr val="BA2DA2"/>
                </a:solidFill>
                <a:latin typeface="Menlo" panose="020B0609030804020204" pitchFamily="49" charset="0"/>
              </a:rPr>
              <a:t>char</a:t>
            </a:r>
            <a:r>
              <a:rPr lang="en-US" altLang="zh-TW" sz="1600" dirty="0">
                <a:solidFill>
                  <a:srgbClr val="000000"/>
                </a:solidFill>
                <a:latin typeface="Menlo" panose="020B0609030804020204" pitchFamily="49" charset="0"/>
              </a:rPr>
              <a:t> *</a:t>
            </a:r>
            <a:r>
              <a:rPr lang="en-US" altLang="zh-TW" sz="1600" dirty="0" err="1">
                <a:solidFill>
                  <a:srgbClr val="000000"/>
                </a:solidFill>
                <a:latin typeface="Menlo" panose="020B0609030804020204" pitchFamily="49" charset="0"/>
              </a:rPr>
              <a:t>arg</a:t>
            </a:r>
            <a:r>
              <a:rPr lang="en-US" altLang="zh-TW" sz="1600" dirty="0">
                <a:solidFill>
                  <a:srgbClr val="000000"/>
                </a:solidFill>
                <a:latin typeface="Menlo" panose="020B0609030804020204" pitchFamily="49" charset="0"/>
              </a:rPr>
              <a:t>, ...</a:t>
            </a:r>
          </a:p>
          <a:p>
            <a:pPr marL="0" indent="0">
              <a:buNone/>
            </a:pPr>
            <a:r>
              <a:rPr lang="en-US" altLang="zh-TW" sz="1600" dirty="0">
                <a:solidFill>
                  <a:srgbClr val="008400"/>
                </a:solidFill>
                <a:latin typeface="Menlo" panose="020B0609030804020204" pitchFamily="49" charset="0"/>
              </a:rPr>
              <a:t>/* (char  *) NULL */</a:t>
            </a:r>
            <a:r>
              <a:rPr lang="en-US" altLang="zh-TW" sz="1600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  <a:endParaRPr lang="en-US" altLang="zh-TW" sz="1600" dirty="0">
              <a:solidFill>
                <a:srgbClr val="008400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US" altLang="zh-TW" sz="1600" dirty="0" err="1">
                <a:solidFill>
                  <a:srgbClr val="BA2DA2"/>
                </a:solidFill>
                <a:latin typeface="Menlo" panose="020B0609030804020204" pitchFamily="49" charset="0"/>
              </a:rPr>
              <a:t>int</a:t>
            </a:r>
            <a:r>
              <a:rPr lang="en-US" altLang="zh-TW" sz="16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TW" sz="1600" dirty="0" err="1">
                <a:solidFill>
                  <a:srgbClr val="000000"/>
                </a:solidFill>
                <a:latin typeface="Menlo" panose="020B0609030804020204" pitchFamily="49" charset="0"/>
              </a:rPr>
              <a:t>execle</a:t>
            </a:r>
            <a:r>
              <a:rPr lang="en-US" altLang="zh-TW" sz="16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TW" sz="1600" dirty="0" err="1">
                <a:solidFill>
                  <a:srgbClr val="BA2DA2"/>
                </a:solidFill>
                <a:latin typeface="Menlo" panose="020B0609030804020204" pitchFamily="49" charset="0"/>
              </a:rPr>
              <a:t>const</a:t>
            </a:r>
            <a:r>
              <a:rPr lang="en-US" altLang="zh-TW" sz="16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TW" sz="1600" dirty="0">
                <a:solidFill>
                  <a:srgbClr val="BA2DA2"/>
                </a:solidFill>
                <a:latin typeface="Menlo" panose="020B0609030804020204" pitchFamily="49" charset="0"/>
              </a:rPr>
              <a:t>char</a:t>
            </a:r>
            <a:r>
              <a:rPr lang="en-US" altLang="zh-TW" sz="1600" dirty="0">
                <a:solidFill>
                  <a:srgbClr val="000000"/>
                </a:solidFill>
                <a:latin typeface="Menlo" panose="020B0609030804020204" pitchFamily="49" charset="0"/>
              </a:rPr>
              <a:t> *path, </a:t>
            </a:r>
            <a:r>
              <a:rPr lang="en-US" altLang="zh-TW" sz="1600" dirty="0" err="1">
                <a:solidFill>
                  <a:srgbClr val="BA2DA2"/>
                </a:solidFill>
                <a:latin typeface="Menlo" panose="020B0609030804020204" pitchFamily="49" charset="0"/>
              </a:rPr>
              <a:t>const</a:t>
            </a:r>
            <a:r>
              <a:rPr lang="en-US" altLang="zh-TW" sz="16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TW" sz="1600" dirty="0">
                <a:solidFill>
                  <a:srgbClr val="BA2DA2"/>
                </a:solidFill>
                <a:latin typeface="Menlo" panose="020B0609030804020204" pitchFamily="49" charset="0"/>
              </a:rPr>
              <a:t>char</a:t>
            </a:r>
            <a:r>
              <a:rPr lang="en-US" altLang="zh-TW" sz="1600" dirty="0">
                <a:solidFill>
                  <a:srgbClr val="000000"/>
                </a:solidFill>
                <a:latin typeface="Menlo" panose="020B0609030804020204" pitchFamily="49" charset="0"/>
              </a:rPr>
              <a:t> *</a:t>
            </a:r>
            <a:r>
              <a:rPr lang="en-US" altLang="zh-TW" sz="1600" dirty="0" err="1">
                <a:solidFill>
                  <a:srgbClr val="000000"/>
                </a:solidFill>
                <a:latin typeface="Menlo" panose="020B0609030804020204" pitchFamily="49" charset="0"/>
              </a:rPr>
              <a:t>arg</a:t>
            </a:r>
            <a:r>
              <a:rPr lang="en-US" altLang="zh-TW" sz="1600" dirty="0">
                <a:solidFill>
                  <a:srgbClr val="000000"/>
                </a:solidFill>
                <a:latin typeface="Menlo" panose="020B0609030804020204" pitchFamily="49" charset="0"/>
              </a:rPr>
              <a:t>, ...</a:t>
            </a:r>
          </a:p>
          <a:p>
            <a:pPr marL="0" indent="0">
              <a:buNone/>
            </a:pPr>
            <a:r>
              <a:rPr lang="en-US" altLang="zh-TW" sz="1600" dirty="0">
                <a:solidFill>
                  <a:srgbClr val="008400"/>
                </a:solidFill>
                <a:latin typeface="Menlo" panose="020B0609030804020204" pitchFamily="49" charset="0"/>
              </a:rPr>
              <a:t>/*, (char *) NULL, char * </a:t>
            </a:r>
            <a:r>
              <a:rPr lang="en-US" altLang="zh-TW" sz="1600" dirty="0" err="1">
                <a:solidFill>
                  <a:srgbClr val="008400"/>
                </a:solidFill>
                <a:latin typeface="Menlo" panose="020B0609030804020204" pitchFamily="49" charset="0"/>
              </a:rPr>
              <a:t>const</a:t>
            </a:r>
            <a:r>
              <a:rPr lang="en-US" altLang="zh-TW" sz="1600" dirty="0">
                <a:solidFill>
                  <a:srgbClr val="008400"/>
                </a:solidFill>
                <a:latin typeface="Menlo" panose="020B0609030804020204" pitchFamily="49" charset="0"/>
              </a:rPr>
              <a:t> </a:t>
            </a:r>
            <a:r>
              <a:rPr lang="en-US" altLang="zh-TW" sz="1600" dirty="0" err="1">
                <a:solidFill>
                  <a:srgbClr val="008400"/>
                </a:solidFill>
                <a:latin typeface="Menlo" panose="020B0609030804020204" pitchFamily="49" charset="0"/>
              </a:rPr>
              <a:t>envp</a:t>
            </a:r>
            <a:r>
              <a:rPr lang="en-US" altLang="zh-TW" sz="1600" dirty="0">
                <a:solidFill>
                  <a:srgbClr val="008400"/>
                </a:solidFill>
                <a:latin typeface="Menlo" panose="020B0609030804020204" pitchFamily="49" charset="0"/>
              </a:rPr>
              <a:t>[] */</a:t>
            </a:r>
            <a:r>
              <a:rPr lang="en-US" altLang="zh-TW" sz="1600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  <a:endParaRPr lang="en-US" altLang="zh-TW" sz="1600" dirty="0">
              <a:solidFill>
                <a:srgbClr val="008400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US" altLang="zh-TW" sz="1600" dirty="0" err="1">
                <a:solidFill>
                  <a:srgbClr val="BA2DA2"/>
                </a:solidFill>
                <a:latin typeface="Menlo" panose="020B0609030804020204" pitchFamily="49" charset="0"/>
              </a:rPr>
              <a:t>int</a:t>
            </a:r>
            <a:r>
              <a:rPr lang="en-US" altLang="zh-TW" sz="16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TW" sz="1600" dirty="0" err="1">
                <a:solidFill>
                  <a:srgbClr val="000000"/>
                </a:solidFill>
                <a:latin typeface="Menlo" panose="020B0609030804020204" pitchFamily="49" charset="0"/>
              </a:rPr>
              <a:t>execv</a:t>
            </a:r>
            <a:r>
              <a:rPr lang="en-US" altLang="zh-TW" sz="16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TW" sz="1600" dirty="0" err="1">
                <a:solidFill>
                  <a:srgbClr val="BA2DA2"/>
                </a:solidFill>
                <a:latin typeface="Menlo" panose="020B0609030804020204" pitchFamily="49" charset="0"/>
              </a:rPr>
              <a:t>const</a:t>
            </a:r>
            <a:r>
              <a:rPr lang="en-US" altLang="zh-TW" sz="16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TW" sz="1600" dirty="0">
                <a:solidFill>
                  <a:srgbClr val="BA2DA2"/>
                </a:solidFill>
                <a:latin typeface="Menlo" panose="020B0609030804020204" pitchFamily="49" charset="0"/>
              </a:rPr>
              <a:t>char</a:t>
            </a:r>
            <a:r>
              <a:rPr lang="en-US" altLang="zh-TW" sz="1600" dirty="0">
                <a:solidFill>
                  <a:srgbClr val="000000"/>
                </a:solidFill>
                <a:latin typeface="Menlo" panose="020B0609030804020204" pitchFamily="49" charset="0"/>
              </a:rPr>
              <a:t> *path, </a:t>
            </a:r>
            <a:r>
              <a:rPr lang="en-US" altLang="zh-TW" sz="1600" dirty="0">
                <a:solidFill>
                  <a:srgbClr val="BA2DA2"/>
                </a:solidFill>
                <a:latin typeface="Menlo" panose="020B0609030804020204" pitchFamily="49" charset="0"/>
              </a:rPr>
              <a:t>char</a:t>
            </a:r>
            <a:r>
              <a:rPr lang="en-US" altLang="zh-TW" sz="1600" dirty="0">
                <a:solidFill>
                  <a:srgbClr val="000000"/>
                </a:solidFill>
                <a:latin typeface="Menlo" panose="020B0609030804020204" pitchFamily="49" charset="0"/>
              </a:rPr>
              <a:t> *</a:t>
            </a:r>
            <a:r>
              <a:rPr lang="en-US" altLang="zh-TW" sz="1600" dirty="0" err="1">
                <a:solidFill>
                  <a:srgbClr val="BA2DA2"/>
                </a:solidFill>
                <a:latin typeface="Menlo" panose="020B0609030804020204" pitchFamily="49" charset="0"/>
              </a:rPr>
              <a:t>const</a:t>
            </a:r>
            <a:r>
              <a:rPr lang="en-US" altLang="zh-TW" sz="16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TW" sz="1600" dirty="0" err="1">
                <a:solidFill>
                  <a:srgbClr val="000000"/>
                </a:solidFill>
                <a:latin typeface="Menlo" panose="020B0609030804020204" pitchFamily="49" charset="0"/>
              </a:rPr>
              <a:t>argv</a:t>
            </a:r>
            <a:r>
              <a:rPr lang="en-US" altLang="zh-TW" sz="1600" dirty="0">
                <a:solidFill>
                  <a:srgbClr val="000000"/>
                </a:solidFill>
                <a:latin typeface="Menlo" panose="020B0609030804020204" pitchFamily="49" charset="0"/>
              </a:rPr>
              <a:t>[]);</a:t>
            </a:r>
          </a:p>
          <a:p>
            <a:pPr marL="0" indent="0">
              <a:buNone/>
            </a:pPr>
            <a:r>
              <a:rPr lang="en-US" altLang="zh-TW" sz="1600" dirty="0" err="1">
                <a:solidFill>
                  <a:srgbClr val="BA2DA2"/>
                </a:solidFill>
                <a:latin typeface="Menlo" panose="020B0609030804020204" pitchFamily="49" charset="0"/>
              </a:rPr>
              <a:t>int</a:t>
            </a:r>
            <a:r>
              <a:rPr lang="en-US" altLang="zh-TW" sz="16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TW" sz="1600" dirty="0" err="1">
                <a:solidFill>
                  <a:srgbClr val="000000"/>
                </a:solidFill>
                <a:latin typeface="Menlo" panose="020B0609030804020204" pitchFamily="49" charset="0"/>
              </a:rPr>
              <a:t>execvp</a:t>
            </a:r>
            <a:r>
              <a:rPr lang="en-US" altLang="zh-TW" sz="16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TW" sz="1600" dirty="0" err="1">
                <a:solidFill>
                  <a:srgbClr val="BA2DA2"/>
                </a:solidFill>
                <a:latin typeface="Menlo" panose="020B0609030804020204" pitchFamily="49" charset="0"/>
              </a:rPr>
              <a:t>const</a:t>
            </a:r>
            <a:r>
              <a:rPr lang="en-US" altLang="zh-TW" sz="16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TW" sz="1600" dirty="0">
                <a:solidFill>
                  <a:srgbClr val="BA2DA2"/>
                </a:solidFill>
                <a:latin typeface="Menlo" panose="020B0609030804020204" pitchFamily="49" charset="0"/>
              </a:rPr>
              <a:t>char</a:t>
            </a:r>
            <a:r>
              <a:rPr lang="en-US" altLang="zh-TW" sz="1600" dirty="0">
                <a:solidFill>
                  <a:srgbClr val="000000"/>
                </a:solidFill>
                <a:latin typeface="Menlo" panose="020B0609030804020204" pitchFamily="49" charset="0"/>
              </a:rPr>
              <a:t> *file, </a:t>
            </a:r>
            <a:r>
              <a:rPr lang="en-US" altLang="zh-TW" sz="1600" dirty="0">
                <a:solidFill>
                  <a:srgbClr val="BA2DA2"/>
                </a:solidFill>
                <a:latin typeface="Menlo" panose="020B0609030804020204" pitchFamily="49" charset="0"/>
              </a:rPr>
              <a:t>char</a:t>
            </a:r>
            <a:r>
              <a:rPr lang="en-US" altLang="zh-TW" sz="1600" dirty="0">
                <a:solidFill>
                  <a:srgbClr val="000000"/>
                </a:solidFill>
                <a:latin typeface="Menlo" panose="020B0609030804020204" pitchFamily="49" charset="0"/>
              </a:rPr>
              <a:t> *</a:t>
            </a:r>
            <a:r>
              <a:rPr lang="en-US" altLang="zh-TW" sz="1600" dirty="0" err="1">
                <a:solidFill>
                  <a:srgbClr val="BA2DA2"/>
                </a:solidFill>
                <a:latin typeface="Menlo" panose="020B0609030804020204" pitchFamily="49" charset="0"/>
              </a:rPr>
              <a:t>const</a:t>
            </a:r>
            <a:r>
              <a:rPr lang="en-US" altLang="zh-TW" sz="16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TW" sz="1600" dirty="0" err="1">
                <a:solidFill>
                  <a:srgbClr val="000000"/>
                </a:solidFill>
                <a:latin typeface="Menlo" panose="020B0609030804020204" pitchFamily="49" charset="0"/>
              </a:rPr>
              <a:t>argv</a:t>
            </a:r>
            <a:r>
              <a:rPr lang="en-US" altLang="zh-TW" sz="1600" dirty="0">
                <a:solidFill>
                  <a:srgbClr val="000000"/>
                </a:solidFill>
                <a:latin typeface="Menlo" panose="020B0609030804020204" pitchFamily="49" charset="0"/>
              </a:rPr>
              <a:t>[]);</a:t>
            </a:r>
          </a:p>
          <a:p>
            <a:pPr marL="0" indent="0">
              <a:buNone/>
            </a:pPr>
            <a:r>
              <a:rPr lang="en-US" altLang="zh-TW" sz="1600" dirty="0" err="1">
                <a:solidFill>
                  <a:srgbClr val="BA2DA2"/>
                </a:solidFill>
                <a:latin typeface="Menlo" panose="020B0609030804020204" pitchFamily="49" charset="0"/>
              </a:rPr>
              <a:t>int</a:t>
            </a:r>
            <a:r>
              <a:rPr lang="en-US" altLang="zh-TW" sz="16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TW" sz="1600" dirty="0" err="1">
                <a:solidFill>
                  <a:srgbClr val="000000"/>
                </a:solidFill>
                <a:latin typeface="Menlo" panose="020B0609030804020204" pitchFamily="49" charset="0"/>
              </a:rPr>
              <a:t>execvpe</a:t>
            </a:r>
            <a:r>
              <a:rPr lang="en-US" altLang="zh-TW" sz="16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TW" sz="1600" dirty="0" err="1">
                <a:solidFill>
                  <a:srgbClr val="BA2DA2"/>
                </a:solidFill>
                <a:latin typeface="Menlo" panose="020B0609030804020204" pitchFamily="49" charset="0"/>
              </a:rPr>
              <a:t>const</a:t>
            </a:r>
            <a:r>
              <a:rPr lang="en-US" altLang="zh-TW" sz="16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TW" sz="1600" dirty="0">
                <a:solidFill>
                  <a:srgbClr val="BA2DA2"/>
                </a:solidFill>
                <a:latin typeface="Menlo" panose="020B0609030804020204" pitchFamily="49" charset="0"/>
              </a:rPr>
              <a:t>char</a:t>
            </a:r>
            <a:r>
              <a:rPr lang="en-US" altLang="zh-TW" sz="1600" dirty="0">
                <a:solidFill>
                  <a:srgbClr val="000000"/>
                </a:solidFill>
                <a:latin typeface="Menlo" panose="020B0609030804020204" pitchFamily="49" charset="0"/>
              </a:rPr>
              <a:t> *file, </a:t>
            </a:r>
            <a:r>
              <a:rPr lang="en-US" altLang="zh-TW" sz="1600" dirty="0">
                <a:solidFill>
                  <a:srgbClr val="BA2DA2"/>
                </a:solidFill>
                <a:latin typeface="Menlo" panose="020B0609030804020204" pitchFamily="49" charset="0"/>
              </a:rPr>
              <a:t>char</a:t>
            </a:r>
            <a:r>
              <a:rPr lang="en-US" altLang="zh-TW" sz="1600" dirty="0">
                <a:solidFill>
                  <a:srgbClr val="000000"/>
                </a:solidFill>
                <a:latin typeface="Menlo" panose="020B0609030804020204" pitchFamily="49" charset="0"/>
              </a:rPr>
              <a:t> *</a:t>
            </a:r>
            <a:r>
              <a:rPr lang="en-US" altLang="zh-TW" sz="1600" dirty="0" err="1">
                <a:solidFill>
                  <a:srgbClr val="BA2DA2"/>
                </a:solidFill>
                <a:latin typeface="Menlo" panose="020B0609030804020204" pitchFamily="49" charset="0"/>
              </a:rPr>
              <a:t>const</a:t>
            </a:r>
            <a:r>
              <a:rPr lang="en-US" altLang="zh-TW" sz="16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TW" sz="1600" dirty="0" err="1">
                <a:solidFill>
                  <a:srgbClr val="000000"/>
                </a:solidFill>
                <a:latin typeface="Menlo" panose="020B0609030804020204" pitchFamily="49" charset="0"/>
              </a:rPr>
              <a:t>argv</a:t>
            </a:r>
            <a:r>
              <a:rPr lang="en-US" altLang="zh-TW" sz="1600" dirty="0">
                <a:solidFill>
                  <a:srgbClr val="000000"/>
                </a:solidFill>
                <a:latin typeface="Menlo" panose="020B0609030804020204" pitchFamily="49" charset="0"/>
              </a:rPr>
              <a:t>[],</a:t>
            </a:r>
          </a:p>
          <a:p>
            <a:pPr marL="0" indent="0">
              <a:buNone/>
            </a:pPr>
            <a:r>
              <a:rPr lang="en-US" altLang="zh-TW" sz="1600" dirty="0">
                <a:solidFill>
                  <a:srgbClr val="000000"/>
                </a:solidFill>
                <a:latin typeface="Menlo" panose="020B0609030804020204" pitchFamily="49" charset="0"/>
              </a:rPr>
              <a:t>            </a:t>
            </a:r>
            <a:r>
              <a:rPr lang="en-US" altLang="zh-TW" sz="1600" dirty="0">
                <a:solidFill>
                  <a:srgbClr val="BA2DA2"/>
                </a:solidFill>
                <a:latin typeface="Menlo" panose="020B0609030804020204" pitchFamily="49" charset="0"/>
              </a:rPr>
              <a:t>char</a:t>
            </a:r>
            <a:r>
              <a:rPr lang="en-US" altLang="zh-TW" sz="1600" dirty="0">
                <a:solidFill>
                  <a:srgbClr val="000000"/>
                </a:solidFill>
                <a:latin typeface="Menlo" panose="020B0609030804020204" pitchFamily="49" charset="0"/>
              </a:rPr>
              <a:t> *</a:t>
            </a:r>
            <a:r>
              <a:rPr lang="en-US" altLang="zh-TW" sz="1600" dirty="0" err="1">
                <a:solidFill>
                  <a:srgbClr val="BA2DA2"/>
                </a:solidFill>
                <a:latin typeface="Menlo" panose="020B0609030804020204" pitchFamily="49" charset="0"/>
              </a:rPr>
              <a:t>const</a:t>
            </a:r>
            <a:r>
              <a:rPr lang="en-US" altLang="zh-TW" sz="16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TW" sz="1600" dirty="0" err="1">
                <a:solidFill>
                  <a:srgbClr val="000000"/>
                </a:solidFill>
                <a:latin typeface="Menlo" panose="020B0609030804020204" pitchFamily="49" charset="0"/>
              </a:rPr>
              <a:t>envp</a:t>
            </a:r>
            <a:r>
              <a:rPr lang="en-US" altLang="zh-TW" sz="1600" dirty="0">
                <a:solidFill>
                  <a:srgbClr val="000000"/>
                </a:solidFill>
                <a:latin typeface="Menlo" panose="020B0609030804020204" pitchFamily="49" charset="0"/>
              </a:rPr>
              <a:t>[]);</a:t>
            </a:r>
          </a:p>
        </p:txBody>
      </p:sp>
    </p:spTree>
    <p:extLst>
      <p:ext uri="{BB962C8B-B14F-4D97-AF65-F5344CB8AC3E}">
        <p14:creationId xmlns:p14="http://schemas.microsoft.com/office/powerpoint/2010/main" val="288337469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DDAC8CD-9469-E84E-B8AD-199AF09B67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execve</a:t>
            </a:r>
            <a:r>
              <a:rPr kumimoji="1" lang="en-US" altLang="zh-TW" dirty="0"/>
              <a:t>-family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4F1C443-65C0-FA43-8242-219582A068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kumimoji="1" lang="en-US" altLang="zh-CN" dirty="0" err="1"/>
              <a:t>execl</a:t>
            </a:r>
            <a:r>
              <a:rPr kumimoji="1" lang="en-US" altLang="zh-CN" dirty="0"/>
              <a:t>, </a:t>
            </a:r>
            <a:r>
              <a:rPr kumimoji="1" lang="en-US" altLang="zh-CN" dirty="0" err="1"/>
              <a:t>execlp</a:t>
            </a:r>
            <a:r>
              <a:rPr kumimoji="1" lang="en-US" altLang="zh-CN" dirty="0"/>
              <a:t>, and </a:t>
            </a:r>
            <a:r>
              <a:rPr kumimoji="1" lang="en-US" altLang="zh-CN" dirty="0" err="1"/>
              <a:t>execle</a:t>
            </a:r>
            <a:r>
              <a:rPr kumimoji="1" lang="zh-CN" altLang="en-US" dirty="0"/>
              <a:t>的第二個以後的參數是一群字串，</a:t>
            </a:r>
            <a:r>
              <a:rPr kumimoji="1" lang="zh-CN" altLang="en-US" b="1" dirty="0">
                <a:solidFill>
                  <a:srgbClr val="FF0000"/>
                </a:solidFill>
              </a:rPr>
              <a:t>「習慣上」</a:t>
            </a:r>
            <a:r>
              <a:rPr kumimoji="1" lang="zh-CN" altLang="en-US" dirty="0"/>
              <a:t>第一個字串是執行檔本身，最後一個參數必須是</a:t>
            </a:r>
            <a:r>
              <a:rPr kumimoji="1" lang="en-US" altLang="zh-CN" dirty="0"/>
              <a:t>(char*)NULL</a:t>
            </a:r>
          </a:p>
          <a:p>
            <a:pPr>
              <a:lnSpc>
                <a:spcPct val="150000"/>
              </a:lnSpc>
            </a:pPr>
            <a:r>
              <a:rPr kumimoji="1" lang="en-US" altLang="zh-CN" dirty="0" err="1"/>
              <a:t>execv</a:t>
            </a:r>
            <a:r>
              <a:rPr kumimoji="1" lang="en-US" altLang="zh-CN" dirty="0"/>
              <a:t>, </a:t>
            </a:r>
            <a:r>
              <a:rPr kumimoji="1" lang="en-US" altLang="zh-CN" dirty="0" err="1"/>
              <a:t>execvp</a:t>
            </a:r>
            <a:r>
              <a:rPr kumimoji="1" lang="en-US" altLang="zh-CN" dirty="0"/>
              <a:t>, </a:t>
            </a:r>
            <a:r>
              <a:rPr kumimoji="1" lang="en-US" altLang="zh-CN" dirty="0" err="1"/>
              <a:t>execvpe</a:t>
            </a:r>
            <a:r>
              <a:rPr kumimoji="1" lang="zh-CN" altLang="en-US" dirty="0"/>
              <a:t>的第二個參數是：字串陣列</a:t>
            </a:r>
            <a:endParaRPr kumimoji="1" lang="en-US" altLang="zh-CN" dirty="0"/>
          </a:p>
          <a:p>
            <a:pPr>
              <a:lnSpc>
                <a:spcPct val="150000"/>
              </a:lnSpc>
            </a:pPr>
            <a:r>
              <a:rPr kumimoji="1" lang="en-US" altLang="zh-CN" dirty="0" err="1"/>
              <a:t>execle</a:t>
            </a:r>
            <a:r>
              <a:rPr kumimoji="1" lang="en-US" altLang="zh-CN" dirty="0"/>
              <a:t>, </a:t>
            </a:r>
            <a:r>
              <a:rPr kumimoji="1" lang="en-US" altLang="zh-CN" dirty="0" err="1"/>
              <a:t>execvpe</a:t>
            </a:r>
            <a:r>
              <a:rPr kumimoji="1" lang="zh-CN" altLang="en-US" dirty="0"/>
              <a:t>環境變數放在</a:t>
            </a:r>
            <a:r>
              <a:rPr kumimoji="1" lang="en-US" altLang="zh-CN" dirty="0" err="1"/>
              <a:t>envp</a:t>
            </a:r>
            <a:endParaRPr kumimoji="1" lang="en-US" altLang="zh-CN" dirty="0"/>
          </a:p>
          <a:p>
            <a:pPr>
              <a:lnSpc>
                <a:spcPct val="150000"/>
              </a:lnSpc>
            </a:pPr>
            <a:r>
              <a:rPr kumimoji="1" lang="zh-CN" altLang="en-US" dirty="0"/>
              <a:t>失敗回傳</a:t>
            </a:r>
            <a:r>
              <a:rPr kumimoji="1" lang="en-US" altLang="zh-CN" dirty="0"/>
              <a:t>-1</a:t>
            </a:r>
            <a:r>
              <a:rPr kumimoji="1" lang="zh-CN" altLang="en-US" dirty="0"/>
              <a:t>，錯誤訊息放在</a:t>
            </a:r>
            <a:r>
              <a:rPr kumimoji="1" lang="en-US" altLang="zh-CN" dirty="0" err="1"/>
              <a:t>errno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5173786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E57B3B0-1213-7C47-8FDF-A5BEFEFD0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execve</a:t>
            </a:r>
            <a:r>
              <a:rPr kumimoji="1" lang="en-US" altLang="zh-TW" dirty="0"/>
              <a:t>-family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484BBDC-FC06-D942-933A-3C33DC9677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dirty="0"/>
              <a:t>The </a:t>
            </a:r>
            <a:r>
              <a:rPr lang="en-US" altLang="zh-TW" b="1" dirty="0" err="1"/>
              <a:t>execlp</a:t>
            </a:r>
            <a:r>
              <a:rPr lang="en-US" altLang="zh-TW" dirty="0"/>
              <a:t>(), </a:t>
            </a:r>
            <a:r>
              <a:rPr lang="en-US" altLang="zh-TW" b="1" dirty="0" err="1"/>
              <a:t>execvp</a:t>
            </a:r>
            <a:r>
              <a:rPr lang="en-US" altLang="zh-TW" dirty="0"/>
              <a:t>(), and </a:t>
            </a:r>
            <a:r>
              <a:rPr lang="en-US" altLang="zh-TW" b="1" dirty="0" err="1"/>
              <a:t>execvpe</a:t>
            </a:r>
            <a:r>
              <a:rPr lang="en-US" altLang="zh-TW" dirty="0"/>
              <a:t>() </a:t>
            </a:r>
            <a:r>
              <a:rPr lang="zh-CN" altLang="en-US" dirty="0"/>
              <a:t>如果執行檔的</a:t>
            </a:r>
            <a:r>
              <a:rPr lang="en-US" altLang="zh-CN" dirty="0"/>
              <a:t>path-name</a:t>
            </a:r>
            <a:r>
              <a:rPr lang="zh-CN" altLang="en-US" dirty="0"/>
              <a:t>沒有</a:t>
            </a:r>
            <a:r>
              <a:rPr lang="en-US" altLang="zh-CN" dirty="0"/>
              <a:t>“/”</a:t>
            </a:r>
            <a:r>
              <a:rPr lang="zh-CN" altLang="en-US" dirty="0"/>
              <a:t>那麼這幾個函數會依照</a:t>
            </a:r>
            <a:r>
              <a:rPr lang="en-US" altLang="zh-CN" dirty="0"/>
              <a:t>PATH</a:t>
            </a:r>
            <a:r>
              <a:rPr lang="zh-CN" altLang="en-US" dirty="0"/>
              <a:t>搜尋執行檔。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例如：</a:t>
            </a:r>
            <a:endParaRPr lang="en-US" altLang="zh-CN" dirty="0"/>
          </a:p>
          <a:p>
            <a:pPr>
              <a:lnSpc>
                <a:spcPct val="150000"/>
              </a:lnSpc>
            </a:pPr>
            <a:endParaRPr lang="en-US" altLang="zh-CN" dirty="0"/>
          </a:p>
          <a:p>
            <a:pPr>
              <a:lnSpc>
                <a:spcPct val="150000"/>
              </a:lnSpc>
            </a:pPr>
            <a:endParaRPr lang="en-US" altLang="zh-CN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2BF19D2-E3AA-4D45-8722-5F578C2515C2}"/>
              </a:ext>
            </a:extLst>
          </p:cNvPr>
          <p:cNvSpPr/>
          <p:nvPr/>
        </p:nvSpPr>
        <p:spPr>
          <a:xfrm>
            <a:off x="1155032" y="4367463"/>
            <a:ext cx="9974179" cy="18095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2800" dirty="0">
                <a:ea typeface="Microsoft YaHei Light" panose="020B0502040204020203" pitchFamily="34" charset="-122"/>
              </a:rPr>
              <a:t>$ echo $PATH</a:t>
            </a:r>
          </a:p>
          <a:p>
            <a:r>
              <a:rPr lang="en-US" altLang="zh-TW" sz="2800" dirty="0">
                <a:ea typeface="Microsoft YaHei Light" panose="020B0502040204020203" pitchFamily="34" charset="-122"/>
              </a:rPr>
              <a:t>/</a:t>
            </a:r>
            <a:r>
              <a:rPr lang="en-US" altLang="zh-TW" sz="2800" dirty="0" err="1">
                <a:ea typeface="Microsoft YaHei Light" panose="020B0502040204020203" pitchFamily="34" charset="-122"/>
              </a:rPr>
              <a:t>usr</a:t>
            </a:r>
            <a:r>
              <a:rPr lang="en-US" altLang="zh-TW" sz="2800" dirty="0">
                <a:ea typeface="Microsoft YaHei Light" panose="020B0502040204020203" pitchFamily="34" charset="-122"/>
              </a:rPr>
              <a:t>/local/</a:t>
            </a:r>
            <a:r>
              <a:rPr lang="en-US" altLang="zh-TW" sz="2800" dirty="0" err="1">
                <a:ea typeface="Microsoft YaHei Light" panose="020B0502040204020203" pitchFamily="34" charset="-122"/>
              </a:rPr>
              <a:t>sbin</a:t>
            </a:r>
            <a:r>
              <a:rPr lang="en-US" altLang="zh-TW" sz="2800" dirty="0">
                <a:ea typeface="Microsoft YaHei Light" panose="020B0502040204020203" pitchFamily="34" charset="-122"/>
              </a:rPr>
              <a:t>:/</a:t>
            </a:r>
            <a:r>
              <a:rPr lang="en-US" altLang="zh-TW" sz="2800" dirty="0" err="1">
                <a:ea typeface="Microsoft YaHei Light" panose="020B0502040204020203" pitchFamily="34" charset="-122"/>
              </a:rPr>
              <a:t>usr</a:t>
            </a:r>
            <a:r>
              <a:rPr lang="en-US" altLang="zh-TW" sz="2800" dirty="0">
                <a:ea typeface="Microsoft YaHei Light" panose="020B0502040204020203" pitchFamily="34" charset="-122"/>
              </a:rPr>
              <a:t>/local/bin:/</a:t>
            </a:r>
            <a:r>
              <a:rPr lang="en-US" altLang="zh-TW" sz="2800" dirty="0" err="1">
                <a:ea typeface="Microsoft YaHei Light" panose="020B0502040204020203" pitchFamily="34" charset="-122"/>
              </a:rPr>
              <a:t>usr</a:t>
            </a:r>
            <a:r>
              <a:rPr lang="en-US" altLang="zh-TW" sz="2800" dirty="0">
                <a:ea typeface="Microsoft YaHei Light" panose="020B0502040204020203" pitchFamily="34" charset="-122"/>
              </a:rPr>
              <a:t>/</a:t>
            </a:r>
            <a:r>
              <a:rPr lang="en-US" altLang="zh-TW" sz="2800" dirty="0" err="1">
                <a:ea typeface="Microsoft YaHei Light" panose="020B0502040204020203" pitchFamily="34" charset="-122"/>
              </a:rPr>
              <a:t>sbin</a:t>
            </a:r>
            <a:r>
              <a:rPr lang="en-US" altLang="zh-TW" sz="2800" dirty="0">
                <a:ea typeface="Microsoft YaHei Light" panose="020B0502040204020203" pitchFamily="34" charset="-122"/>
              </a:rPr>
              <a:t>:/</a:t>
            </a:r>
            <a:r>
              <a:rPr lang="en-US" altLang="zh-TW" sz="2800" dirty="0" err="1">
                <a:ea typeface="Microsoft YaHei Light" panose="020B0502040204020203" pitchFamily="34" charset="-122"/>
              </a:rPr>
              <a:t>usr</a:t>
            </a:r>
            <a:r>
              <a:rPr lang="en-US" altLang="zh-TW" sz="2800" dirty="0">
                <a:ea typeface="Microsoft YaHei Light" panose="020B0502040204020203" pitchFamily="34" charset="-122"/>
              </a:rPr>
              <a:t>/bin:/</a:t>
            </a:r>
            <a:r>
              <a:rPr lang="en-US" altLang="zh-TW" sz="2800" dirty="0" err="1">
                <a:ea typeface="Microsoft YaHei Light" panose="020B0502040204020203" pitchFamily="34" charset="-122"/>
              </a:rPr>
              <a:t>sbin</a:t>
            </a:r>
            <a:r>
              <a:rPr lang="en-US" altLang="zh-TW" sz="2800" dirty="0">
                <a:ea typeface="Microsoft YaHei Light" panose="020B0502040204020203" pitchFamily="34" charset="-122"/>
              </a:rPr>
              <a:t>:/bin:/</a:t>
            </a:r>
            <a:r>
              <a:rPr lang="en-US" altLang="zh-TW" sz="2800" dirty="0" err="1">
                <a:ea typeface="Microsoft YaHei Light" panose="020B0502040204020203" pitchFamily="34" charset="-122"/>
              </a:rPr>
              <a:t>usr</a:t>
            </a:r>
            <a:r>
              <a:rPr lang="en-US" altLang="zh-TW" sz="2800" dirty="0">
                <a:ea typeface="Microsoft YaHei Light" panose="020B0502040204020203" pitchFamily="34" charset="-122"/>
              </a:rPr>
              <a:t>/games:/</a:t>
            </a:r>
            <a:r>
              <a:rPr lang="en-US" altLang="zh-TW" sz="2800" dirty="0" err="1">
                <a:ea typeface="Microsoft YaHei Light" panose="020B0502040204020203" pitchFamily="34" charset="-122"/>
              </a:rPr>
              <a:t>usr</a:t>
            </a:r>
            <a:r>
              <a:rPr lang="en-US" altLang="zh-TW" sz="2800" dirty="0">
                <a:ea typeface="Microsoft YaHei Light" panose="020B0502040204020203" pitchFamily="34" charset="-122"/>
              </a:rPr>
              <a:t>/local/games:/snap/bin</a:t>
            </a:r>
          </a:p>
        </p:txBody>
      </p:sp>
    </p:spTree>
    <p:extLst>
      <p:ext uri="{BB962C8B-B14F-4D97-AF65-F5344CB8AC3E}">
        <p14:creationId xmlns:p14="http://schemas.microsoft.com/office/powerpoint/2010/main" val="367148881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68F3A4F-B715-6B44-94B7-788C8E18F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execve</a:t>
            </a:r>
            <a:r>
              <a:rPr kumimoji="1" lang="en-US" altLang="zh-TW" dirty="0"/>
              <a:t>-family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FC6C1EC-B605-1E46-8BC9-3458A17CB1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kumimoji="1" lang="zh-TW" altLang="en-US" dirty="0"/>
              <a:t>表格整理</a:t>
            </a:r>
          </a:p>
        </p:txBody>
      </p:sp>
      <p:graphicFrame>
        <p:nvGraphicFramePr>
          <p:cNvPr id="5" name="內容版面配置區 4">
            <a:extLst>
              <a:ext uri="{FF2B5EF4-FFF2-40B4-BE49-F238E27FC236}">
                <a16:creationId xmlns:a16="http://schemas.microsoft.com/office/drawing/2014/main" id="{5269A6C0-FAC8-024E-BC0A-891817CA88EB}"/>
              </a:ext>
            </a:extLst>
          </p:cNvPr>
          <p:cNvGraphicFramePr>
            <a:graphicFrameLocks/>
          </p:cNvGraphicFramePr>
          <p:nvPr/>
        </p:nvGraphicFramePr>
        <p:xfrm>
          <a:off x="1442745" y="2635420"/>
          <a:ext cx="9638338" cy="33683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203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90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812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769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769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7690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37690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842085">
                <a:tc>
                  <a:txBody>
                    <a:bodyPr/>
                    <a:lstStyle/>
                    <a:p>
                      <a:pPr algn="ctr"/>
                      <a:endParaRPr lang="zh-TW" altLang="en-US" sz="2000" b="0" i="0" dirty="0">
                        <a:latin typeface="Microsoft YaHei Light" panose="020B0502040204020203" pitchFamily="34" charset="-122"/>
                        <a:ea typeface="Microsoft YaHei Light" panose="020B0502040204020203" pitchFamily="34" charset="-122"/>
                      </a:endParaRPr>
                    </a:p>
                  </a:txBody>
                  <a:tcPr marL="96322" marR="96322" marT="48162" marB="48162"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zh-TW" sz="2000" b="0" i="0" dirty="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list</a:t>
                      </a:r>
                      <a:endParaRPr lang="zh-TW" altLang="en-US" sz="2000" b="0" i="0" dirty="0">
                        <a:latin typeface="Microsoft YaHei Light" panose="020B0502040204020203" pitchFamily="34" charset="-122"/>
                        <a:ea typeface="Microsoft YaHei Light" panose="020B0502040204020203" pitchFamily="34" charset="-122"/>
                      </a:endParaRPr>
                    </a:p>
                  </a:txBody>
                  <a:tcPr marL="96322" marR="96322" marT="48162" marB="48162" anchor="ctr"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zh-TW" sz="2000" b="0" i="0" dirty="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vector</a:t>
                      </a:r>
                      <a:endParaRPr lang="zh-TW" altLang="en-US" sz="2000" b="0" i="0" dirty="0">
                        <a:latin typeface="Microsoft YaHei Light" panose="020B0502040204020203" pitchFamily="34" charset="-122"/>
                        <a:ea typeface="Microsoft YaHei Light" panose="020B0502040204020203" pitchFamily="34" charset="-122"/>
                      </a:endParaRPr>
                    </a:p>
                  </a:txBody>
                  <a:tcPr marL="96322" marR="96322" marT="48162" marB="48162" anchor="ctr"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42085">
                <a:tc>
                  <a:txBody>
                    <a:bodyPr/>
                    <a:lstStyle/>
                    <a:p>
                      <a:r>
                        <a:rPr lang="zh-TW" altLang="en-US" sz="2000" b="0" i="0" dirty="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參考</a:t>
                      </a:r>
                      <a:r>
                        <a:rPr lang="en-US" altLang="zh-TW" sz="2000" b="0" i="0" dirty="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PATH?</a:t>
                      </a:r>
                      <a:endParaRPr lang="zh-TW" altLang="en-US" sz="2000" b="0" i="0" dirty="0">
                        <a:latin typeface="Microsoft YaHei Light" panose="020B0502040204020203" pitchFamily="34" charset="-122"/>
                        <a:ea typeface="Microsoft YaHei Light" panose="020B0502040204020203" pitchFamily="34" charset="-122"/>
                      </a:endParaRPr>
                    </a:p>
                  </a:txBody>
                  <a:tcPr marL="96322" marR="96322" marT="48162" marB="4816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i="0" dirty="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NO</a:t>
                      </a:r>
                      <a:endParaRPr lang="zh-TW" altLang="en-US" sz="2000" b="0" i="0" dirty="0">
                        <a:latin typeface="Microsoft YaHei Light" panose="020B0502040204020203" pitchFamily="34" charset="-122"/>
                        <a:ea typeface="Microsoft YaHei Light" panose="020B0502040204020203" pitchFamily="34" charset="-122"/>
                      </a:endParaRPr>
                    </a:p>
                  </a:txBody>
                  <a:tcPr marL="96322" marR="96322" marT="48162" marB="4816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i="0" dirty="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YES</a:t>
                      </a:r>
                      <a:endParaRPr lang="zh-TW" altLang="en-US" sz="2000" b="0" i="0" dirty="0">
                        <a:latin typeface="Microsoft YaHei Light" panose="020B0502040204020203" pitchFamily="34" charset="-122"/>
                        <a:ea typeface="Microsoft YaHei Light" panose="020B0502040204020203" pitchFamily="34" charset="-122"/>
                      </a:endParaRPr>
                    </a:p>
                  </a:txBody>
                  <a:tcPr marL="96322" marR="96322" marT="48162" marB="4816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i="0" dirty="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NO</a:t>
                      </a:r>
                      <a:endParaRPr lang="zh-TW" altLang="en-US" sz="2000" b="0" i="0" dirty="0">
                        <a:latin typeface="Microsoft YaHei Light" panose="020B0502040204020203" pitchFamily="34" charset="-122"/>
                        <a:ea typeface="Microsoft YaHei Light" panose="020B0502040204020203" pitchFamily="34" charset="-122"/>
                      </a:endParaRPr>
                    </a:p>
                  </a:txBody>
                  <a:tcPr marL="96322" marR="96322" marT="48162" marB="4816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i="0" dirty="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NO</a:t>
                      </a:r>
                      <a:endParaRPr lang="zh-TW" altLang="en-US" sz="2000" b="0" i="0" dirty="0">
                        <a:latin typeface="Microsoft YaHei Light" panose="020B0502040204020203" pitchFamily="34" charset="-122"/>
                        <a:ea typeface="Microsoft YaHei Light" panose="020B0502040204020203" pitchFamily="34" charset="-122"/>
                      </a:endParaRPr>
                    </a:p>
                  </a:txBody>
                  <a:tcPr marL="96322" marR="96322" marT="48162" marB="4816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i="0" dirty="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YES</a:t>
                      </a:r>
                      <a:endParaRPr lang="zh-TW" altLang="en-US" sz="2000" b="0" i="0" dirty="0">
                        <a:latin typeface="Microsoft YaHei Light" panose="020B0502040204020203" pitchFamily="34" charset="-122"/>
                        <a:ea typeface="Microsoft YaHei Light" panose="020B0502040204020203" pitchFamily="34" charset="-122"/>
                      </a:endParaRPr>
                    </a:p>
                  </a:txBody>
                  <a:tcPr marL="96322" marR="96322" marT="48162" marB="4816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i="0" dirty="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YES</a:t>
                      </a:r>
                      <a:endParaRPr lang="zh-TW" altLang="en-US" sz="2000" b="0" i="0" dirty="0">
                        <a:latin typeface="Microsoft YaHei Light" panose="020B0502040204020203" pitchFamily="34" charset="-122"/>
                        <a:ea typeface="Microsoft YaHei Light" panose="020B0502040204020203" pitchFamily="34" charset="-122"/>
                      </a:endParaRPr>
                    </a:p>
                  </a:txBody>
                  <a:tcPr marL="96322" marR="96322" marT="48162" marB="48162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42085">
                <a:tc>
                  <a:txBody>
                    <a:bodyPr/>
                    <a:lstStyle/>
                    <a:p>
                      <a:r>
                        <a:rPr lang="zh-TW" altLang="en-US" sz="2000" b="0" i="0" dirty="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參考</a:t>
                      </a:r>
                      <a:r>
                        <a:rPr lang="en-US" altLang="zh-TW" sz="2000" b="0" i="0" dirty="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environ?</a:t>
                      </a:r>
                      <a:endParaRPr lang="zh-TW" altLang="en-US" sz="2000" b="0" i="0" dirty="0">
                        <a:latin typeface="Microsoft YaHei Light" panose="020B0502040204020203" pitchFamily="34" charset="-122"/>
                        <a:ea typeface="Microsoft YaHei Light" panose="020B0502040204020203" pitchFamily="34" charset="-122"/>
                      </a:endParaRPr>
                    </a:p>
                  </a:txBody>
                  <a:tcPr marL="96322" marR="96322" marT="48162" marB="4816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i="0" dirty="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YES</a:t>
                      </a:r>
                      <a:endParaRPr lang="zh-TW" altLang="en-US" sz="2000" b="0" i="0" dirty="0">
                        <a:latin typeface="Microsoft YaHei Light" panose="020B0502040204020203" pitchFamily="34" charset="-122"/>
                        <a:ea typeface="Microsoft YaHei Light" panose="020B0502040204020203" pitchFamily="34" charset="-122"/>
                      </a:endParaRPr>
                    </a:p>
                  </a:txBody>
                  <a:tcPr marL="96322" marR="96322" marT="48162" marB="4816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i="0" dirty="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YES</a:t>
                      </a:r>
                      <a:endParaRPr lang="zh-TW" altLang="en-US" sz="2000" b="0" i="0" dirty="0">
                        <a:latin typeface="Microsoft YaHei Light" panose="020B0502040204020203" pitchFamily="34" charset="-122"/>
                        <a:ea typeface="Microsoft YaHei Light" panose="020B0502040204020203" pitchFamily="34" charset="-122"/>
                      </a:endParaRPr>
                    </a:p>
                  </a:txBody>
                  <a:tcPr marL="96322" marR="96322" marT="48162" marB="4816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i="0" dirty="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NO</a:t>
                      </a:r>
                      <a:endParaRPr lang="zh-TW" altLang="en-US" sz="2000" b="0" i="0" dirty="0">
                        <a:latin typeface="Microsoft YaHei Light" panose="020B0502040204020203" pitchFamily="34" charset="-122"/>
                        <a:ea typeface="Microsoft YaHei Light" panose="020B0502040204020203" pitchFamily="34" charset="-122"/>
                      </a:endParaRPr>
                    </a:p>
                  </a:txBody>
                  <a:tcPr marL="96322" marR="96322" marT="48162" marB="4816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i="0" dirty="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YES</a:t>
                      </a:r>
                      <a:endParaRPr lang="zh-TW" altLang="en-US" sz="2000" b="0" i="0" dirty="0">
                        <a:latin typeface="Microsoft YaHei Light" panose="020B0502040204020203" pitchFamily="34" charset="-122"/>
                        <a:ea typeface="Microsoft YaHei Light" panose="020B0502040204020203" pitchFamily="34" charset="-122"/>
                      </a:endParaRPr>
                    </a:p>
                  </a:txBody>
                  <a:tcPr marL="96322" marR="96322" marT="48162" marB="4816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i="0" dirty="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YES</a:t>
                      </a:r>
                      <a:endParaRPr lang="zh-TW" altLang="en-US" sz="2000" b="0" i="0" dirty="0">
                        <a:latin typeface="Microsoft YaHei Light" panose="020B0502040204020203" pitchFamily="34" charset="-122"/>
                        <a:ea typeface="Microsoft YaHei Light" panose="020B0502040204020203" pitchFamily="34" charset="-122"/>
                      </a:endParaRPr>
                    </a:p>
                  </a:txBody>
                  <a:tcPr marL="96322" marR="96322" marT="48162" marB="4816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i="0" dirty="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NO</a:t>
                      </a:r>
                      <a:endParaRPr lang="zh-TW" altLang="en-US" sz="2000" b="0" i="0" dirty="0">
                        <a:latin typeface="Microsoft YaHei Light" panose="020B0502040204020203" pitchFamily="34" charset="-122"/>
                        <a:ea typeface="Microsoft YaHei Light" panose="020B0502040204020203" pitchFamily="34" charset="-122"/>
                      </a:endParaRPr>
                    </a:p>
                  </a:txBody>
                  <a:tcPr marL="96322" marR="96322" marT="48162" marB="48162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42085">
                <a:tc>
                  <a:txBody>
                    <a:bodyPr/>
                    <a:lstStyle/>
                    <a:p>
                      <a:r>
                        <a:rPr lang="zh-TW" altLang="en-US" sz="2000" b="0" i="0" dirty="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函數</a:t>
                      </a:r>
                    </a:p>
                  </a:txBody>
                  <a:tcPr marL="96322" marR="96322" marT="48162" marB="4816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i="0" dirty="0" err="1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execl</a:t>
                      </a:r>
                      <a:r>
                        <a:rPr lang="en-US" altLang="zh-TW" sz="2000" b="0" i="0" dirty="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()</a:t>
                      </a:r>
                      <a:endParaRPr lang="zh-TW" altLang="en-US" sz="2000" b="0" i="0" dirty="0">
                        <a:latin typeface="Microsoft YaHei Light" panose="020B0502040204020203" pitchFamily="34" charset="-122"/>
                        <a:ea typeface="Microsoft YaHei Light" panose="020B0502040204020203" pitchFamily="34" charset="-122"/>
                      </a:endParaRPr>
                    </a:p>
                  </a:txBody>
                  <a:tcPr marL="96322" marR="96322" marT="48162" marB="4816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i="0" dirty="0" err="1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execlp</a:t>
                      </a:r>
                      <a:r>
                        <a:rPr lang="en-US" altLang="zh-TW" sz="2000" b="0" i="0" dirty="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()</a:t>
                      </a:r>
                      <a:endParaRPr lang="zh-TW" altLang="en-US" sz="2000" b="0" i="0" dirty="0">
                        <a:latin typeface="Microsoft YaHei Light" panose="020B0502040204020203" pitchFamily="34" charset="-122"/>
                        <a:ea typeface="Microsoft YaHei Light" panose="020B0502040204020203" pitchFamily="34" charset="-122"/>
                      </a:endParaRPr>
                    </a:p>
                  </a:txBody>
                  <a:tcPr marL="96322" marR="96322" marT="48162" marB="4816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i="0" dirty="0" err="1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execle</a:t>
                      </a:r>
                      <a:r>
                        <a:rPr lang="en-US" altLang="zh-TW" sz="2000" b="0" i="0" dirty="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()</a:t>
                      </a:r>
                      <a:endParaRPr lang="zh-TW" altLang="en-US" sz="2000" b="0" i="0" dirty="0">
                        <a:latin typeface="Microsoft YaHei Light" panose="020B0502040204020203" pitchFamily="34" charset="-122"/>
                        <a:ea typeface="Microsoft YaHei Light" panose="020B0502040204020203" pitchFamily="34" charset="-122"/>
                      </a:endParaRPr>
                    </a:p>
                  </a:txBody>
                  <a:tcPr marL="96322" marR="96322" marT="48162" marB="4816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i="0" dirty="0" err="1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execv</a:t>
                      </a:r>
                      <a:r>
                        <a:rPr lang="en-US" altLang="zh-TW" sz="2000" b="0" i="0" dirty="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()</a:t>
                      </a:r>
                      <a:endParaRPr lang="zh-TW" altLang="en-US" sz="2000" b="0" i="0" dirty="0">
                        <a:latin typeface="Microsoft YaHei Light" panose="020B0502040204020203" pitchFamily="34" charset="-122"/>
                        <a:ea typeface="Microsoft YaHei Light" panose="020B0502040204020203" pitchFamily="34" charset="-122"/>
                      </a:endParaRPr>
                    </a:p>
                  </a:txBody>
                  <a:tcPr marL="96322" marR="96322" marT="48162" marB="4816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i="0" dirty="0" err="1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execvp</a:t>
                      </a:r>
                      <a:r>
                        <a:rPr lang="en-US" altLang="zh-TW" sz="2000" b="0" i="0" dirty="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()</a:t>
                      </a:r>
                      <a:endParaRPr lang="zh-TW" altLang="en-US" sz="2000" b="0" i="0" dirty="0">
                        <a:latin typeface="Microsoft YaHei Light" panose="020B0502040204020203" pitchFamily="34" charset="-122"/>
                        <a:ea typeface="Microsoft YaHei Light" panose="020B0502040204020203" pitchFamily="34" charset="-122"/>
                      </a:endParaRPr>
                    </a:p>
                  </a:txBody>
                  <a:tcPr marL="96322" marR="96322" marT="48162" marB="4816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i="0" dirty="0" err="1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execvpe</a:t>
                      </a:r>
                      <a:r>
                        <a:rPr lang="en-US" altLang="zh-TW" sz="2000" b="0" i="0" dirty="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()</a:t>
                      </a:r>
                      <a:endParaRPr lang="zh-TW" altLang="en-US" sz="2000" b="0" i="0" dirty="0">
                        <a:latin typeface="Microsoft YaHei Light" panose="020B0502040204020203" pitchFamily="34" charset="-122"/>
                        <a:ea typeface="Microsoft YaHei Light" panose="020B0502040204020203" pitchFamily="34" charset="-122"/>
                      </a:endParaRPr>
                    </a:p>
                  </a:txBody>
                  <a:tcPr marL="96322" marR="96322" marT="48162" marB="48162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3279711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77385B5-679B-114E-8550-D8CC26946B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8284"/>
            <a:ext cx="10515600" cy="890338"/>
          </a:xfrm>
        </p:spPr>
        <p:txBody>
          <a:bodyPr/>
          <a:lstStyle/>
          <a:p>
            <a:r>
              <a:rPr kumimoji="1" lang="en-US" altLang="zh-TW" dirty="0" err="1"/>
              <a:t>myShell.c</a:t>
            </a:r>
            <a:r>
              <a:rPr kumimoji="1" lang="zh-TW" altLang="en-US" dirty="0"/>
              <a:t>（完整程式碼請直接看</a:t>
            </a:r>
            <a:r>
              <a:rPr kumimoji="1" lang="en-US" altLang="zh-TW" dirty="0"/>
              <a:t>.c</a:t>
            </a:r>
            <a:r>
              <a:rPr kumimoji="1" lang="zh-CN" altLang="en-US" dirty="0"/>
              <a:t>檔</a:t>
            </a:r>
            <a:r>
              <a:rPr kumimoji="1" lang="zh-TW" altLang="en-US" dirty="0"/>
              <a:t>）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8F5B0B1-0B59-F94C-AE75-3647C1E2E2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18936"/>
            <a:ext cx="10515600" cy="5510463"/>
          </a:xfrm>
        </p:spPr>
        <p:txBody>
          <a:bodyPr>
            <a:normAutofit fontScale="77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solidFill>
                  <a:srgbClr val="BA2DA2"/>
                </a:solidFill>
                <a:latin typeface="Menlo" panose="020B0609030804020204" pitchFamily="49" charset="0"/>
              </a:rPr>
              <a:t>char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* 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argVect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[</a:t>
            </a:r>
            <a:r>
              <a:rPr lang="en-US" altLang="zh-TW" dirty="0">
                <a:solidFill>
                  <a:srgbClr val="272AD8"/>
                </a:solidFill>
                <a:latin typeface="Menlo" panose="020B0609030804020204" pitchFamily="49" charset="0"/>
              </a:rPr>
              <a:t>256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];</a:t>
            </a:r>
            <a:endParaRPr lang="en-US" altLang="zh-TW" dirty="0">
              <a:solidFill>
                <a:srgbClr val="BA2DA2"/>
              </a:solidFill>
              <a:latin typeface="Menlo" panose="020B0609030804020204" pitchFamily="49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zh-TW" dirty="0" err="1">
                <a:solidFill>
                  <a:srgbClr val="BA2DA2"/>
                </a:solidFill>
                <a:latin typeface="Menlo" panose="020B0609030804020204" pitchFamily="49" charset="0"/>
              </a:rPr>
              <a:t>int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main (</a:t>
            </a:r>
            <a:r>
              <a:rPr lang="en-US" altLang="zh-TW" dirty="0" err="1">
                <a:solidFill>
                  <a:srgbClr val="BA2DA2"/>
                </a:solidFill>
                <a:latin typeface="Menlo" panose="020B0609030804020204" pitchFamily="49" charset="0"/>
              </a:rPr>
              <a:t>int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argc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 altLang="zh-TW" dirty="0">
                <a:solidFill>
                  <a:srgbClr val="BA2DA2"/>
                </a:solidFill>
                <a:latin typeface="Menlo" panose="020B0609030804020204" pitchFamily="49" charset="0"/>
              </a:rPr>
              <a:t>char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** 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argv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) {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altLang="zh-TW" dirty="0">
                <a:solidFill>
                  <a:srgbClr val="BA2DA2"/>
                </a:solidFill>
                <a:latin typeface="Menlo" panose="020B0609030804020204" pitchFamily="49" charset="0"/>
              </a:rPr>
              <a:t>while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TW" dirty="0">
                <a:solidFill>
                  <a:srgbClr val="272AD8"/>
                </a:solidFill>
                <a:latin typeface="Menlo" panose="020B0609030804020204" pitchFamily="49" charset="0"/>
              </a:rPr>
              <a:t>1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) {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    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printf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TW" dirty="0">
                <a:solidFill>
                  <a:srgbClr val="D12F1B"/>
                </a:solidFill>
                <a:latin typeface="Menlo" panose="020B0609030804020204" pitchFamily="49" charset="0"/>
              </a:rPr>
              <a:t>"</a:t>
            </a:r>
            <a:r>
              <a:rPr lang="en-US" altLang="zh-TW" dirty="0" err="1">
                <a:solidFill>
                  <a:srgbClr val="D12F1B"/>
                </a:solidFill>
                <a:latin typeface="Menlo" panose="020B0609030804020204" pitchFamily="49" charset="0"/>
              </a:rPr>
              <a:t>myShell</a:t>
            </a:r>
            <a:r>
              <a:rPr lang="en-US" altLang="zh-TW" dirty="0">
                <a:solidFill>
                  <a:srgbClr val="D12F1B"/>
                </a:solidFill>
                <a:latin typeface="Menlo" panose="020B0609030804020204" pitchFamily="49" charset="0"/>
              </a:rPr>
              <a:t>$ "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    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fgets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cmdLine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 altLang="zh-TW" dirty="0">
                <a:solidFill>
                  <a:srgbClr val="272AD8"/>
                </a:solidFill>
                <a:latin typeface="Menlo" panose="020B0609030804020204" pitchFamily="49" charset="0"/>
              </a:rPr>
              <a:t>4096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, stdin);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    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parseString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cmdLine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, &amp;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exeName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    </a:t>
            </a:r>
            <a:r>
              <a:rPr lang="en-US" altLang="zh-TW" dirty="0">
                <a:solidFill>
                  <a:srgbClr val="BA2DA2"/>
                </a:solidFill>
                <a:latin typeface="Menlo" panose="020B0609030804020204" pitchFamily="49" charset="0"/>
              </a:rPr>
              <a:t>if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(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strcmp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exeName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 altLang="zh-TW" dirty="0">
                <a:solidFill>
                  <a:srgbClr val="D12F1B"/>
                </a:solidFill>
                <a:latin typeface="Menlo" panose="020B0609030804020204" pitchFamily="49" charset="0"/>
              </a:rPr>
              <a:t>"exit"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) == </a:t>
            </a:r>
            <a:r>
              <a:rPr lang="en-US" altLang="zh-TW" dirty="0">
                <a:solidFill>
                  <a:srgbClr val="272AD8"/>
                </a:solidFill>
                <a:latin typeface="Menlo" panose="020B0609030804020204" pitchFamily="49" charset="0"/>
              </a:rPr>
              <a:t>0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        </a:t>
            </a:r>
            <a:r>
              <a:rPr lang="en-US" altLang="zh-TW" dirty="0">
                <a:solidFill>
                  <a:srgbClr val="BA2DA2"/>
                </a:solidFill>
                <a:latin typeface="Menlo" panose="020B0609030804020204" pitchFamily="49" charset="0"/>
              </a:rPr>
              <a:t>break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b="1" dirty="0">
                <a:solidFill>
                  <a:srgbClr val="000000"/>
                </a:solidFill>
                <a:latin typeface="Menlo" panose="020B0609030804020204" pitchFamily="49" charset="0"/>
              </a:rPr>
              <a:t>        </a:t>
            </a:r>
            <a:r>
              <a:rPr lang="en-US" altLang="zh-TW" b="1" dirty="0" err="1">
                <a:solidFill>
                  <a:srgbClr val="000000"/>
                </a:solidFill>
                <a:latin typeface="Menlo" panose="020B0609030804020204" pitchFamily="49" charset="0"/>
              </a:rPr>
              <a:t>pid</a:t>
            </a:r>
            <a:r>
              <a:rPr lang="en-US" altLang="zh-TW" b="1" dirty="0">
                <a:solidFill>
                  <a:srgbClr val="000000"/>
                </a:solidFill>
                <a:latin typeface="Menlo" panose="020B0609030804020204" pitchFamily="49" charset="0"/>
              </a:rPr>
              <a:t> = fork();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    </a:t>
            </a:r>
            <a:r>
              <a:rPr lang="en-US" altLang="zh-TW" dirty="0">
                <a:solidFill>
                  <a:srgbClr val="BA2DA2"/>
                </a:solidFill>
                <a:latin typeface="Menlo" panose="020B0609030804020204" pitchFamily="49" charset="0"/>
              </a:rPr>
              <a:t>if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(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pid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== </a:t>
            </a:r>
            <a:r>
              <a:rPr lang="en-US" altLang="zh-TW" dirty="0">
                <a:solidFill>
                  <a:srgbClr val="272AD8"/>
                </a:solidFill>
                <a:latin typeface="Menlo" panose="020B0609030804020204" pitchFamily="49" charset="0"/>
              </a:rPr>
              <a:t>0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b="1" dirty="0">
                <a:solidFill>
                  <a:srgbClr val="000000"/>
                </a:solidFill>
                <a:latin typeface="Menlo" panose="020B0609030804020204" pitchFamily="49" charset="0"/>
              </a:rPr>
              <a:t>            </a:t>
            </a:r>
            <a:r>
              <a:rPr lang="en-US" altLang="zh-TW" b="1" dirty="0" err="1">
                <a:solidFill>
                  <a:srgbClr val="000000"/>
                </a:solidFill>
                <a:latin typeface="Menlo" panose="020B0609030804020204" pitchFamily="49" charset="0"/>
              </a:rPr>
              <a:t>execvp</a:t>
            </a:r>
            <a:r>
              <a:rPr lang="en-US" altLang="zh-TW" b="1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TW" b="1" dirty="0" err="1">
                <a:solidFill>
                  <a:srgbClr val="000000"/>
                </a:solidFill>
                <a:latin typeface="Menlo" panose="020B0609030804020204" pitchFamily="49" charset="0"/>
              </a:rPr>
              <a:t>exeName</a:t>
            </a:r>
            <a:r>
              <a:rPr lang="en-US" altLang="zh-TW" b="1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 altLang="zh-TW" b="1" dirty="0" err="1">
                <a:solidFill>
                  <a:srgbClr val="000000"/>
                </a:solidFill>
                <a:latin typeface="Menlo" panose="020B0609030804020204" pitchFamily="49" charset="0"/>
              </a:rPr>
              <a:t>argVect</a:t>
            </a:r>
            <a:r>
              <a:rPr lang="en-US" altLang="zh-TW" b="1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    </a:t>
            </a:r>
            <a:r>
              <a:rPr lang="en-US" altLang="zh-TW" dirty="0">
                <a:solidFill>
                  <a:srgbClr val="BA2DA2"/>
                </a:solidFill>
                <a:latin typeface="Menlo" panose="020B0609030804020204" pitchFamily="49" charset="0"/>
              </a:rPr>
              <a:t>else</a:t>
            </a:r>
            <a:endParaRPr lang="en-US" altLang="zh-TW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zh-TW" b="1" dirty="0">
                <a:solidFill>
                  <a:srgbClr val="000000"/>
                </a:solidFill>
                <a:latin typeface="Menlo" panose="020B0609030804020204" pitchFamily="49" charset="0"/>
              </a:rPr>
              <a:t>            wait(&amp;</a:t>
            </a:r>
            <a:r>
              <a:rPr lang="en-US" altLang="zh-TW" b="1" dirty="0" err="1">
                <a:solidFill>
                  <a:srgbClr val="000000"/>
                </a:solidFill>
                <a:latin typeface="Menlo" panose="020B0609030804020204" pitchFamily="49" charset="0"/>
              </a:rPr>
              <a:t>wstatus</a:t>
            </a:r>
            <a:r>
              <a:rPr lang="en-US" altLang="zh-TW" b="1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}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8384298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5CF8825-F260-4549-829B-55FC28ED1E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F653BF7-8DD3-FB4A-AFE1-78D3946978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9720699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A339A38-7983-084A-8B1C-008FA70B62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19330"/>
            <a:ext cx="10515600" cy="5972426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 startAt="16"/>
            </a:pPr>
            <a:r>
              <a:rPr lang="en-US" altLang="zh-TW" sz="2200" dirty="0">
                <a:solidFill>
                  <a:srgbClr val="BA2DA2"/>
                </a:solidFill>
                <a:latin typeface="Menlo" panose="020B0609030804020204" pitchFamily="49" charset="0"/>
              </a:rPr>
              <a:t>void</a:t>
            </a:r>
            <a:r>
              <a:rPr lang="en-US" altLang="zh-TW" sz="22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TW" sz="2200" dirty="0" err="1">
                <a:solidFill>
                  <a:srgbClr val="000000"/>
                </a:solidFill>
                <a:latin typeface="Menlo" panose="020B0609030804020204" pitchFamily="49" charset="0"/>
              </a:rPr>
              <a:t>parseString</a:t>
            </a:r>
            <a:r>
              <a:rPr lang="en-US" altLang="zh-TW" sz="22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TW" sz="2200" dirty="0">
                <a:solidFill>
                  <a:srgbClr val="BA2DA2"/>
                </a:solidFill>
                <a:latin typeface="Menlo" panose="020B0609030804020204" pitchFamily="49" charset="0"/>
              </a:rPr>
              <a:t>char</a:t>
            </a:r>
            <a:r>
              <a:rPr lang="en-US" altLang="zh-TW" sz="2200" dirty="0">
                <a:solidFill>
                  <a:srgbClr val="000000"/>
                </a:solidFill>
                <a:latin typeface="Menlo" panose="020B0609030804020204" pitchFamily="49" charset="0"/>
              </a:rPr>
              <a:t>* </a:t>
            </a:r>
            <a:r>
              <a:rPr lang="en-US" altLang="zh-TW" sz="2200" dirty="0" err="1">
                <a:solidFill>
                  <a:srgbClr val="000000"/>
                </a:solidFill>
                <a:latin typeface="Menlo" panose="020B0609030804020204" pitchFamily="49" charset="0"/>
              </a:rPr>
              <a:t>str</a:t>
            </a:r>
            <a:r>
              <a:rPr lang="en-US" altLang="zh-TW" sz="2200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 altLang="zh-TW" sz="2200" dirty="0">
                <a:solidFill>
                  <a:srgbClr val="BA2DA2"/>
                </a:solidFill>
                <a:latin typeface="Menlo" panose="020B0609030804020204" pitchFamily="49" charset="0"/>
              </a:rPr>
              <a:t>char</a:t>
            </a:r>
            <a:r>
              <a:rPr lang="en-US" altLang="zh-TW" sz="2200" dirty="0">
                <a:solidFill>
                  <a:srgbClr val="000000"/>
                </a:solidFill>
                <a:latin typeface="Menlo" panose="020B0609030804020204" pitchFamily="49" charset="0"/>
              </a:rPr>
              <a:t>** </a:t>
            </a:r>
            <a:r>
              <a:rPr lang="en-US" altLang="zh-TW" sz="2200" dirty="0" err="1">
                <a:solidFill>
                  <a:srgbClr val="000000"/>
                </a:solidFill>
                <a:latin typeface="Menlo" panose="020B0609030804020204" pitchFamily="49" charset="0"/>
              </a:rPr>
              <a:t>cmd</a:t>
            </a:r>
            <a:r>
              <a:rPr lang="en-US" altLang="zh-TW" sz="2200" dirty="0">
                <a:solidFill>
                  <a:srgbClr val="000000"/>
                </a:solidFill>
                <a:latin typeface="Menlo" panose="020B0609030804020204" pitchFamily="49" charset="0"/>
              </a:rPr>
              <a:t>) {</a:t>
            </a:r>
          </a:p>
          <a:p>
            <a:pPr marL="514350" indent="-514350">
              <a:buFont typeface="+mj-lt"/>
              <a:buAutoNum type="arabicPeriod" startAt="16"/>
            </a:pPr>
            <a:r>
              <a:rPr lang="en-US" altLang="zh-TW" sz="22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altLang="zh-TW" sz="2200" dirty="0" err="1">
                <a:solidFill>
                  <a:srgbClr val="BA2DA2"/>
                </a:solidFill>
                <a:latin typeface="Menlo" panose="020B0609030804020204" pitchFamily="49" charset="0"/>
              </a:rPr>
              <a:t>int</a:t>
            </a:r>
            <a:r>
              <a:rPr lang="en-US" altLang="zh-TW" sz="22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TW" sz="2200" dirty="0" err="1">
                <a:solidFill>
                  <a:srgbClr val="000000"/>
                </a:solidFill>
                <a:latin typeface="Menlo" panose="020B0609030804020204" pitchFamily="49" charset="0"/>
              </a:rPr>
              <a:t>idx</a:t>
            </a:r>
            <a:r>
              <a:rPr lang="en-US" altLang="zh-TW" sz="2200" dirty="0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 altLang="zh-TW" sz="2200" dirty="0">
                <a:solidFill>
                  <a:srgbClr val="272AD8"/>
                </a:solidFill>
                <a:latin typeface="Menlo" panose="020B0609030804020204" pitchFamily="49" charset="0"/>
              </a:rPr>
              <a:t>0</a:t>
            </a:r>
            <a:r>
              <a:rPr lang="en-US" altLang="zh-TW" sz="2200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 marL="514350" indent="-514350">
              <a:buFont typeface="+mj-lt"/>
              <a:buAutoNum type="arabicPeriod" startAt="16"/>
            </a:pPr>
            <a:r>
              <a:rPr lang="en-US" altLang="zh-TW" sz="22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altLang="zh-TW" sz="2200" dirty="0">
                <a:solidFill>
                  <a:srgbClr val="BA2DA2"/>
                </a:solidFill>
                <a:latin typeface="Menlo" panose="020B0609030804020204" pitchFamily="49" charset="0"/>
              </a:rPr>
              <a:t>char</a:t>
            </a:r>
            <a:r>
              <a:rPr lang="en-US" altLang="zh-TW" sz="2200" dirty="0">
                <a:solidFill>
                  <a:srgbClr val="000000"/>
                </a:solidFill>
                <a:latin typeface="Menlo" panose="020B0609030804020204" pitchFamily="49" charset="0"/>
              </a:rPr>
              <a:t>* </a:t>
            </a:r>
            <a:r>
              <a:rPr lang="en-US" altLang="zh-TW" sz="2200" dirty="0" err="1">
                <a:solidFill>
                  <a:srgbClr val="000000"/>
                </a:solidFill>
                <a:latin typeface="Menlo" panose="020B0609030804020204" pitchFamily="49" charset="0"/>
              </a:rPr>
              <a:t>retPtr</a:t>
            </a:r>
            <a:r>
              <a:rPr lang="en-US" altLang="zh-TW" sz="2200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 marL="514350" indent="-514350">
              <a:buFont typeface="+mj-lt"/>
              <a:buAutoNum type="arabicPeriod" startAt="16"/>
            </a:pPr>
            <a:r>
              <a:rPr lang="en-US" altLang="zh-TW" sz="22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altLang="zh-TW" sz="2200" dirty="0" err="1">
                <a:solidFill>
                  <a:srgbClr val="000000"/>
                </a:solidFill>
                <a:latin typeface="Menlo" panose="020B0609030804020204" pitchFamily="49" charset="0"/>
              </a:rPr>
              <a:t>retPtr</a:t>
            </a:r>
            <a:r>
              <a:rPr lang="en-US" altLang="zh-TW" sz="2200" dirty="0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 altLang="zh-TW" sz="2200" dirty="0" err="1">
                <a:solidFill>
                  <a:srgbClr val="000000"/>
                </a:solidFill>
                <a:latin typeface="Menlo" panose="020B0609030804020204" pitchFamily="49" charset="0"/>
              </a:rPr>
              <a:t>strtok</a:t>
            </a:r>
            <a:r>
              <a:rPr lang="en-US" altLang="zh-TW" sz="22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TW" sz="2200" dirty="0" err="1">
                <a:solidFill>
                  <a:srgbClr val="000000"/>
                </a:solidFill>
                <a:latin typeface="Menlo" panose="020B0609030804020204" pitchFamily="49" charset="0"/>
              </a:rPr>
              <a:t>str</a:t>
            </a:r>
            <a:r>
              <a:rPr lang="en-US" altLang="zh-TW" sz="2200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 altLang="zh-TW" sz="2200" dirty="0">
                <a:solidFill>
                  <a:srgbClr val="D12F1B"/>
                </a:solidFill>
                <a:latin typeface="Menlo" panose="020B0609030804020204" pitchFamily="49" charset="0"/>
              </a:rPr>
              <a:t>" \n"</a:t>
            </a:r>
            <a:r>
              <a:rPr lang="en-US" altLang="zh-TW" sz="2200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</a:p>
          <a:p>
            <a:pPr marL="514350" indent="-514350">
              <a:buFont typeface="+mj-lt"/>
              <a:buAutoNum type="arabicPeriod" startAt="16"/>
            </a:pPr>
            <a:r>
              <a:rPr lang="en-US" altLang="zh-TW" sz="22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altLang="zh-TW" sz="2200" dirty="0">
                <a:solidFill>
                  <a:srgbClr val="BA2DA2"/>
                </a:solidFill>
                <a:latin typeface="Menlo" panose="020B0609030804020204" pitchFamily="49" charset="0"/>
              </a:rPr>
              <a:t>while</a:t>
            </a:r>
            <a:r>
              <a:rPr lang="en-US" altLang="zh-TW" sz="22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TW" sz="2200" dirty="0" err="1">
                <a:solidFill>
                  <a:srgbClr val="000000"/>
                </a:solidFill>
                <a:latin typeface="Menlo" panose="020B0609030804020204" pitchFamily="49" charset="0"/>
              </a:rPr>
              <a:t>retPtr</a:t>
            </a:r>
            <a:r>
              <a:rPr lang="en-US" altLang="zh-TW" sz="2200" dirty="0">
                <a:solidFill>
                  <a:srgbClr val="000000"/>
                </a:solidFill>
                <a:latin typeface="Menlo" panose="020B0609030804020204" pitchFamily="49" charset="0"/>
              </a:rPr>
              <a:t> != </a:t>
            </a:r>
            <a:r>
              <a:rPr lang="en-US" altLang="zh-TW" sz="2200" dirty="0">
                <a:solidFill>
                  <a:srgbClr val="BA2DA2"/>
                </a:solidFill>
                <a:latin typeface="Menlo" panose="020B0609030804020204" pitchFamily="49" charset="0"/>
              </a:rPr>
              <a:t>NULL</a:t>
            </a:r>
            <a:r>
              <a:rPr lang="en-US" altLang="zh-TW" sz="2200" dirty="0">
                <a:solidFill>
                  <a:srgbClr val="000000"/>
                </a:solidFill>
                <a:latin typeface="Menlo" panose="020B0609030804020204" pitchFamily="49" charset="0"/>
              </a:rPr>
              <a:t>) {</a:t>
            </a:r>
          </a:p>
          <a:p>
            <a:pPr marL="514350" indent="-514350">
              <a:buFont typeface="+mj-lt"/>
              <a:buAutoNum type="arabicPeriod" startAt="16"/>
            </a:pPr>
            <a:r>
              <a:rPr lang="en-US" altLang="zh-TW" sz="2200" dirty="0">
                <a:solidFill>
                  <a:srgbClr val="000000"/>
                </a:solidFill>
                <a:latin typeface="Menlo" panose="020B0609030804020204" pitchFamily="49" charset="0"/>
              </a:rPr>
              <a:t>        </a:t>
            </a:r>
            <a:r>
              <a:rPr lang="en-US" altLang="zh-TW" sz="2200" dirty="0" err="1">
                <a:solidFill>
                  <a:srgbClr val="000000"/>
                </a:solidFill>
                <a:latin typeface="Menlo" panose="020B0609030804020204" pitchFamily="49" charset="0"/>
              </a:rPr>
              <a:t>argVect</a:t>
            </a:r>
            <a:r>
              <a:rPr lang="en-US" altLang="zh-TW" sz="2200" dirty="0">
                <a:solidFill>
                  <a:srgbClr val="000000"/>
                </a:solidFill>
                <a:latin typeface="Menlo" panose="020B0609030804020204" pitchFamily="49" charset="0"/>
              </a:rPr>
              <a:t>[</a:t>
            </a:r>
            <a:r>
              <a:rPr lang="en-US" altLang="zh-TW" sz="2200" dirty="0" err="1">
                <a:solidFill>
                  <a:srgbClr val="000000"/>
                </a:solidFill>
                <a:latin typeface="Menlo" panose="020B0609030804020204" pitchFamily="49" charset="0"/>
              </a:rPr>
              <a:t>idx</a:t>
            </a:r>
            <a:r>
              <a:rPr lang="en-US" altLang="zh-TW" sz="2200" dirty="0">
                <a:solidFill>
                  <a:srgbClr val="000000"/>
                </a:solidFill>
                <a:latin typeface="Menlo" panose="020B0609030804020204" pitchFamily="49" charset="0"/>
              </a:rPr>
              <a:t>++] = </a:t>
            </a:r>
            <a:r>
              <a:rPr lang="en-US" altLang="zh-TW" sz="2200" dirty="0" err="1">
                <a:solidFill>
                  <a:srgbClr val="000000"/>
                </a:solidFill>
                <a:latin typeface="Menlo" panose="020B0609030804020204" pitchFamily="49" charset="0"/>
              </a:rPr>
              <a:t>retPtr</a:t>
            </a:r>
            <a:r>
              <a:rPr lang="en-US" altLang="zh-TW" sz="2200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 marL="514350" indent="-514350">
              <a:buFont typeface="+mj-lt"/>
              <a:buAutoNum type="arabicPeriod" startAt="16"/>
            </a:pPr>
            <a:r>
              <a:rPr lang="en-US" altLang="zh-TW" sz="2200" dirty="0">
                <a:solidFill>
                  <a:srgbClr val="000000"/>
                </a:solidFill>
                <a:latin typeface="Menlo" panose="020B0609030804020204" pitchFamily="49" charset="0"/>
              </a:rPr>
              <a:t>        </a:t>
            </a:r>
            <a:r>
              <a:rPr lang="en-US" altLang="zh-TW" sz="2200" dirty="0">
                <a:solidFill>
                  <a:srgbClr val="BA2DA2"/>
                </a:solidFill>
                <a:latin typeface="Menlo" panose="020B0609030804020204" pitchFamily="49" charset="0"/>
              </a:rPr>
              <a:t>if</a:t>
            </a:r>
            <a:r>
              <a:rPr lang="en-US" altLang="zh-TW" sz="2200" dirty="0">
                <a:solidFill>
                  <a:srgbClr val="000000"/>
                </a:solidFill>
                <a:latin typeface="Menlo" panose="020B0609030804020204" pitchFamily="49" charset="0"/>
              </a:rPr>
              <a:t> (</a:t>
            </a:r>
            <a:r>
              <a:rPr lang="en-US" altLang="zh-TW" sz="2200" dirty="0" err="1">
                <a:solidFill>
                  <a:srgbClr val="000000"/>
                </a:solidFill>
                <a:latin typeface="Menlo" panose="020B0609030804020204" pitchFamily="49" charset="0"/>
              </a:rPr>
              <a:t>idx</a:t>
            </a:r>
            <a:r>
              <a:rPr lang="en-US" altLang="zh-TW" sz="2200" dirty="0">
                <a:solidFill>
                  <a:srgbClr val="000000"/>
                </a:solidFill>
                <a:latin typeface="Menlo" panose="020B0609030804020204" pitchFamily="49" charset="0"/>
              </a:rPr>
              <a:t>==</a:t>
            </a:r>
            <a:r>
              <a:rPr lang="en-US" altLang="zh-TW" sz="2200" dirty="0">
                <a:solidFill>
                  <a:srgbClr val="272AD8"/>
                </a:solidFill>
                <a:latin typeface="Menlo" panose="020B0609030804020204" pitchFamily="49" charset="0"/>
              </a:rPr>
              <a:t>1</a:t>
            </a:r>
            <a:r>
              <a:rPr lang="en-US" altLang="zh-TW" sz="2200" dirty="0">
                <a:solidFill>
                  <a:srgbClr val="000000"/>
                </a:solidFill>
                <a:latin typeface="Menlo" panose="020B0609030804020204" pitchFamily="49" charset="0"/>
              </a:rPr>
              <a:t>)</a:t>
            </a:r>
          </a:p>
          <a:p>
            <a:pPr marL="514350" indent="-514350">
              <a:buFont typeface="+mj-lt"/>
              <a:buAutoNum type="arabicPeriod" startAt="16"/>
            </a:pPr>
            <a:r>
              <a:rPr lang="en-US" altLang="zh-TW" sz="2200" dirty="0">
                <a:solidFill>
                  <a:srgbClr val="000000"/>
                </a:solidFill>
                <a:latin typeface="Menlo" panose="020B0609030804020204" pitchFamily="49" charset="0"/>
              </a:rPr>
              <a:t>            *</a:t>
            </a:r>
            <a:r>
              <a:rPr lang="en-US" altLang="zh-TW" sz="2200" dirty="0" err="1">
                <a:solidFill>
                  <a:srgbClr val="000000"/>
                </a:solidFill>
                <a:latin typeface="Menlo" panose="020B0609030804020204" pitchFamily="49" charset="0"/>
              </a:rPr>
              <a:t>cmd</a:t>
            </a:r>
            <a:r>
              <a:rPr lang="en-US" altLang="zh-TW" sz="2200" dirty="0">
                <a:solidFill>
                  <a:srgbClr val="000000"/>
                </a:solidFill>
                <a:latin typeface="Menlo" panose="020B0609030804020204" pitchFamily="49" charset="0"/>
              </a:rPr>
              <a:t> = </a:t>
            </a:r>
            <a:r>
              <a:rPr lang="en-US" altLang="zh-TW" sz="2200" dirty="0" err="1">
                <a:solidFill>
                  <a:srgbClr val="000000"/>
                </a:solidFill>
                <a:latin typeface="Menlo" panose="020B0609030804020204" pitchFamily="49" charset="0"/>
              </a:rPr>
              <a:t>retPtr</a:t>
            </a:r>
            <a:r>
              <a:rPr lang="en-US" altLang="zh-TW" sz="2200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 marL="514350" indent="-514350">
              <a:buFont typeface="+mj-lt"/>
              <a:buAutoNum type="arabicPeriod" startAt="16"/>
            </a:pPr>
            <a:r>
              <a:rPr lang="en-US" altLang="zh-TW" sz="2200" dirty="0">
                <a:solidFill>
                  <a:srgbClr val="000000"/>
                </a:solidFill>
                <a:latin typeface="Menlo" panose="020B0609030804020204" pitchFamily="49" charset="0"/>
              </a:rPr>
              <a:t>        </a:t>
            </a:r>
            <a:r>
              <a:rPr lang="en-US" altLang="zh-TW" sz="2200" dirty="0" err="1">
                <a:solidFill>
                  <a:srgbClr val="000000"/>
                </a:solidFill>
                <a:latin typeface="Menlo" panose="020B0609030804020204" pitchFamily="49" charset="0"/>
              </a:rPr>
              <a:t>retPtr</a:t>
            </a:r>
            <a:r>
              <a:rPr lang="en-US" altLang="zh-TW" sz="2200" dirty="0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 altLang="zh-TW" sz="2200" dirty="0" err="1">
                <a:solidFill>
                  <a:srgbClr val="000000"/>
                </a:solidFill>
                <a:latin typeface="Menlo" panose="020B0609030804020204" pitchFamily="49" charset="0"/>
              </a:rPr>
              <a:t>strtok</a:t>
            </a:r>
            <a:r>
              <a:rPr lang="en-US" altLang="zh-TW" sz="22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TW" sz="2200" dirty="0">
                <a:solidFill>
                  <a:srgbClr val="BA2DA2"/>
                </a:solidFill>
                <a:latin typeface="Menlo" panose="020B0609030804020204" pitchFamily="49" charset="0"/>
              </a:rPr>
              <a:t>NULL</a:t>
            </a:r>
            <a:r>
              <a:rPr lang="en-US" altLang="zh-TW" sz="2200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 altLang="zh-TW" sz="2200" dirty="0">
                <a:solidFill>
                  <a:srgbClr val="D12F1B"/>
                </a:solidFill>
                <a:latin typeface="Menlo" panose="020B0609030804020204" pitchFamily="49" charset="0"/>
              </a:rPr>
              <a:t>" \n"</a:t>
            </a:r>
            <a:r>
              <a:rPr lang="en-US" altLang="zh-TW" sz="2200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</a:p>
          <a:p>
            <a:pPr marL="514350" indent="-514350">
              <a:buFont typeface="+mj-lt"/>
              <a:buAutoNum type="arabicPeriod" startAt="16"/>
            </a:pPr>
            <a:r>
              <a:rPr lang="en-US" altLang="zh-TW" sz="2200" dirty="0">
                <a:solidFill>
                  <a:srgbClr val="000000"/>
                </a:solidFill>
                <a:latin typeface="Menlo" panose="020B0609030804020204" pitchFamily="49" charset="0"/>
              </a:rPr>
              <a:t>    }</a:t>
            </a:r>
          </a:p>
          <a:p>
            <a:pPr marL="514350" indent="-514350">
              <a:buFont typeface="+mj-lt"/>
              <a:buAutoNum type="arabicPeriod" startAt="16"/>
            </a:pPr>
            <a:r>
              <a:rPr lang="en-US" altLang="zh-TW" sz="22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altLang="zh-TW" sz="2200" dirty="0" err="1">
                <a:solidFill>
                  <a:srgbClr val="000000"/>
                </a:solidFill>
                <a:latin typeface="Menlo" panose="020B0609030804020204" pitchFamily="49" charset="0"/>
              </a:rPr>
              <a:t>argVect</a:t>
            </a:r>
            <a:r>
              <a:rPr lang="en-US" altLang="zh-TW" sz="2200" dirty="0">
                <a:solidFill>
                  <a:srgbClr val="000000"/>
                </a:solidFill>
                <a:latin typeface="Menlo" panose="020B0609030804020204" pitchFamily="49" charset="0"/>
              </a:rPr>
              <a:t>[</a:t>
            </a:r>
            <a:r>
              <a:rPr lang="en-US" altLang="zh-TW" sz="2200" dirty="0" err="1">
                <a:solidFill>
                  <a:srgbClr val="000000"/>
                </a:solidFill>
                <a:latin typeface="Menlo" panose="020B0609030804020204" pitchFamily="49" charset="0"/>
              </a:rPr>
              <a:t>idx</a:t>
            </a:r>
            <a:r>
              <a:rPr lang="en-US" altLang="zh-TW" sz="2200" dirty="0">
                <a:solidFill>
                  <a:srgbClr val="000000"/>
                </a:solidFill>
                <a:latin typeface="Menlo" panose="020B0609030804020204" pitchFamily="49" charset="0"/>
              </a:rPr>
              <a:t>]=</a:t>
            </a:r>
            <a:r>
              <a:rPr lang="en-US" altLang="zh-TW" sz="2200" dirty="0">
                <a:solidFill>
                  <a:srgbClr val="BA2DA2"/>
                </a:solidFill>
                <a:latin typeface="Menlo" panose="020B0609030804020204" pitchFamily="49" charset="0"/>
              </a:rPr>
              <a:t>NULL</a:t>
            </a:r>
            <a:r>
              <a:rPr lang="en-US" altLang="zh-TW" sz="2200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 marL="514350" indent="-514350">
              <a:buFont typeface="+mj-lt"/>
              <a:buAutoNum type="arabicPeriod" startAt="16"/>
            </a:pPr>
            <a:r>
              <a:rPr lang="en-US" altLang="zh-TW" sz="2200" dirty="0">
                <a:solidFill>
                  <a:srgbClr val="000000"/>
                </a:solidFill>
                <a:latin typeface="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08186325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D958DAC-32A7-034E-BD6D-EAAC4CA4E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執行結果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C4091D4-6366-3544-98CE-07F48FB218DA}"/>
              </a:ext>
            </a:extLst>
          </p:cNvPr>
          <p:cNvSpPr>
            <a:spLocks noGrp="1"/>
          </p:cNvSpPr>
          <p:nvPr>
            <p:ph idx="1"/>
          </p:nvPr>
        </p:nvSpPr>
        <p:spPr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altLang="zh-TW" sz="2000" dirty="0">
                <a:solidFill>
                  <a:srgbClr val="000000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$ ./</a:t>
            </a:r>
            <a:r>
              <a:rPr lang="en-US" altLang="zh-TW" sz="2000" dirty="0" err="1">
                <a:solidFill>
                  <a:srgbClr val="000000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myShell</a:t>
            </a:r>
            <a:r>
              <a:rPr lang="en-US" altLang="zh-TW" sz="2000" dirty="0">
                <a:solidFill>
                  <a:srgbClr val="000000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 </a:t>
            </a:r>
          </a:p>
          <a:p>
            <a:pPr marL="0" indent="0">
              <a:buNone/>
            </a:pPr>
            <a:r>
              <a:rPr lang="en-US" altLang="zh-TW" sz="2000" dirty="0" err="1">
                <a:solidFill>
                  <a:srgbClr val="34BC26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shiwulo@NUC</a:t>
            </a:r>
            <a:r>
              <a:rPr lang="en-US" altLang="zh-TW" sz="2000" dirty="0">
                <a:solidFill>
                  <a:srgbClr val="34BC26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:</a:t>
            </a:r>
            <a:r>
              <a:rPr lang="en-US" altLang="zh-TW" sz="2000" dirty="0">
                <a:solidFill>
                  <a:srgbClr val="5230E1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~/Dropbox/course/2018-sp/ch09&gt;&gt; </a:t>
            </a:r>
            <a:r>
              <a:rPr lang="en-US" altLang="zh-TW" sz="2000" dirty="0">
                <a:solidFill>
                  <a:srgbClr val="000000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ls *.c</a:t>
            </a:r>
            <a:endParaRPr lang="en-US" altLang="zh-TW" sz="2000" dirty="0">
              <a:solidFill>
                <a:srgbClr val="5230E1"/>
              </a:solidFill>
              <a:latin typeface="Consolas" panose="020B0609020204030204" pitchFamily="49" charset="0"/>
              <a:ea typeface="Microsoft YaHei Light" panose="020B0502040204020203" pitchFamily="34" charset="-122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sz="2000" dirty="0">
                <a:solidFill>
                  <a:srgbClr val="000000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ls: cannot access '*.c': No such file or directory</a:t>
            </a:r>
          </a:p>
          <a:p>
            <a:pPr marL="0" indent="0">
              <a:buNone/>
            </a:pPr>
            <a:r>
              <a:rPr lang="en-US" altLang="zh-TW" sz="2000" dirty="0">
                <a:solidFill>
                  <a:srgbClr val="C33720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return value of </a:t>
            </a:r>
            <a:r>
              <a:rPr lang="en-US" altLang="zh-TW" sz="2000" dirty="0">
                <a:solidFill>
                  <a:srgbClr val="AFAD24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ls</a:t>
            </a:r>
            <a:r>
              <a:rPr lang="en-US" altLang="zh-TW" sz="2000" dirty="0">
                <a:solidFill>
                  <a:srgbClr val="C33720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 is </a:t>
            </a:r>
            <a:r>
              <a:rPr lang="en-US" altLang="zh-TW" sz="2000" dirty="0">
                <a:solidFill>
                  <a:srgbClr val="AFAD24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2</a:t>
            </a:r>
            <a:endParaRPr lang="en-US" altLang="zh-TW" sz="2000" dirty="0">
              <a:solidFill>
                <a:srgbClr val="C33720"/>
              </a:solidFill>
              <a:latin typeface="Consolas" panose="020B0609020204030204" pitchFamily="49" charset="0"/>
              <a:ea typeface="Microsoft YaHei Light" panose="020B0502040204020203" pitchFamily="34" charset="-122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sz="2000" dirty="0" err="1">
                <a:solidFill>
                  <a:srgbClr val="34BC26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shiwulo@NUC</a:t>
            </a:r>
            <a:r>
              <a:rPr lang="en-US" altLang="zh-TW" sz="2000" dirty="0">
                <a:solidFill>
                  <a:srgbClr val="34BC26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:</a:t>
            </a:r>
            <a:r>
              <a:rPr lang="en-US" altLang="zh-TW" sz="2000" dirty="0">
                <a:solidFill>
                  <a:srgbClr val="5230E1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~/Dropbox/course/2018-sp/ch09&gt;&gt; </a:t>
            </a:r>
            <a:r>
              <a:rPr lang="en-US" altLang="zh-TW" sz="2000" dirty="0">
                <a:solidFill>
                  <a:srgbClr val="000000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ls </a:t>
            </a:r>
            <a:r>
              <a:rPr lang="en-US" altLang="zh-TW" sz="2000" dirty="0" err="1">
                <a:solidFill>
                  <a:srgbClr val="000000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myShell</a:t>
            </a:r>
            <a:r>
              <a:rPr lang="en-US" altLang="zh-TW" sz="2000" dirty="0">
                <a:solidFill>
                  <a:srgbClr val="000000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 </a:t>
            </a:r>
            <a:r>
              <a:rPr lang="en-US" altLang="zh-TW" sz="2000" dirty="0" err="1">
                <a:solidFill>
                  <a:srgbClr val="000000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myShell.c</a:t>
            </a:r>
            <a:r>
              <a:rPr lang="en-US" altLang="zh-TW" sz="2000" dirty="0">
                <a:solidFill>
                  <a:srgbClr val="000000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 -</a:t>
            </a:r>
            <a:r>
              <a:rPr lang="en-US" altLang="zh-TW" sz="2000" dirty="0" err="1">
                <a:solidFill>
                  <a:srgbClr val="000000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lh</a:t>
            </a:r>
            <a:endParaRPr lang="en-US" altLang="zh-TW" sz="2000" dirty="0">
              <a:solidFill>
                <a:srgbClr val="5230E1"/>
              </a:solidFill>
              <a:latin typeface="Consolas" panose="020B0609020204030204" pitchFamily="49" charset="0"/>
              <a:ea typeface="Microsoft YaHei Light" panose="020B0502040204020203" pitchFamily="34" charset="-122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sz="2000" dirty="0">
                <a:solidFill>
                  <a:srgbClr val="000000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-</a:t>
            </a:r>
            <a:r>
              <a:rPr lang="en-US" altLang="zh-TW" sz="2000" dirty="0" err="1">
                <a:solidFill>
                  <a:srgbClr val="000000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rwxr</a:t>
            </a:r>
            <a:r>
              <a:rPr lang="en-US" altLang="zh-TW" sz="2000" dirty="0">
                <a:solidFill>
                  <a:srgbClr val="000000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-</a:t>
            </a:r>
            <a:r>
              <a:rPr lang="en-US" altLang="zh-TW" sz="2000" dirty="0" err="1">
                <a:solidFill>
                  <a:srgbClr val="000000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xr</a:t>
            </a:r>
            <a:r>
              <a:rPr lang="en-US" altLang="zh-TW" sz="2000" dirty="0">
                <a:solidFill>
                  <a:srgbClr val="000000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-x 1 </a:t>
            </a:r>
            <a:r>
              <a:rPr lang="en-US" altLang="zh-TW" sz="2000" dirty="0" err="1">
                <a:solidFill>
                  <a:srgbClr val="000000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shiwulo</a:t>
            </a:r>
            <a:r>
              <a:rPr lang="en-US" altLang="zh-TW" sz="2000" dirty="0">
                <a:solidFill>
                  <a:srgbClr val="000000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 </a:t>
            </a:r>
            <a:r>
              <a:rPr lang="en-US" altLang="zh-TW" sz="2000" dirty="0" err="1">
                <a:solidFill>
                  <a:srgbClr val="000000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shiwulo</a:t>
            </a:r>
            <a:r>
              <a:rPr lang="en-US" altLang="zh-TW" sz="2000" dirty="0">
                <a:solidFill>
                  <a:srgbClr val="000000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  17K May 17 13:08 </a:t>
            </a:r>
            <a:r>
              <a:rPr lang="en-US" altLang="zh-TW" sz="2000" dirty="0" err="1">
                <a:solidFill>
                  <a:srgbClr val="000000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myShell</a:t>
            </a:r>
            <a:endParaRPr lang="en-US" altLang="zh-TW" sz="2000" dirty="0">
              <a:solidFill>
                <a:srgbClr val="000000"/>
              </a:solidFill>
              <a:latin typeface="Consolas" panose="020B0609020204030204" pitchFamily="49" charset="0"/>
              <a:ea typeface="Microsoft YaHei Light" panose="020B0502040204020203" pitchFamily="34" charset="-122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sz="2000" dirty="0">
                <a:solidFill>
                  <a:srgbClr val="000000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-</a:t>
            </a:r>
            <a:r>
              <a:rPr lang="en-US" altLang="zh-TW" sz="2000" dirty="0" err="1">
                <a:solidFill>
                  <a:srgbClr val="000000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rw</a:t>
            </a:r>
            <a:r>
              <a:rPr lang="en-US" altLang="zh-TW" sz="2000" dirty="0">
                <a:solidFill>
                  <a:srgbClr val="000000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-</a:t>
            </a:r>
            <a:r>
              <a:rPr lang="en-US" altLang="zh-TW" sz="2000" dirty="0" err="1">
                <a:solidFill>
                  <a:srgbClr val="000000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rw</a:t>
            </a:r>
            <a:r>
              <a:rPr lang="en-US" altLang="zh-TW" sz="2000" dirty="0">
                <a:solidFill>
                  <a:srgbClr val="000000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-r-- 1 </a:t>
            </a:r>
            <a:r>
              <a:rPr lang="en-US" altLang="zh-TW" sz="2000" dirty="0" err="1">
                <a:solidFill>
                  <a:srgbClr val="000000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shiwulo</a:t>
            </a:r>
            <a:r>
              <a:rPr lang="en-US" altLang="zh-TW" sz="2000" dirty="0">
                <a:solidFill>
                  <a:srgbClr val="000000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 </a:t>
            </a:r>
            <a:r>
              <a:rPr lang="en-US" altLang="zh-TW" sz="2000" dirty="0" err="1">
                <a:solidFill>
                  <a:srgbClr val="000000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shiwulo</a:t>
            </a:r>
            <a:r>
              <a:rPr lang="en-US" altLang="zh-TW" sz="2000" dirty="0">
                <a:solidFill>
                  <a:srgbClr val="000000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 4.1K May 17 13:08 </a:t>
            </a:r>
            <a:r>
              <a:rPr lang="en-US" altLang="zh-TW" sz="2000" dirty="0" err="1">
                <a:solidFill>
                  <a:srgbClr val="000000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myShell.c</a:t>
            </a:r>
            <a:endParaRPr lang="en-US" altLang="zh-TW" sz="2000" dirty="0">
              <a:solidFill>
                <a:srgbClr val="000000"/>
              </a:solidFill>
              <a:latin typeface="Consolas" panose="020B0609020204030204" pitchFamily="49" charset="0"/>
              <a:ea typeface="Microsoft YaHei Light" panose="020B0502040204020203" pitchFamily="34" charset="-122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sz="2000" dirty="0">
                <a:solidFill>
                  <a:srgbClr val="C33720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return value of </a:t>
            </a:r>
            <a:r>
              <a:rPr lang="en-US" altLang="zh-TW" sz="2000" dirty="0">
                <a:solidFill>
                  <a:srgbClr val="AFAD24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ls</a:t>
            </a:r>
            <a:r>
              <a:rPr lang="en-US" altLang="zh-TW" sz="2000" dirty="0">
                <a:solidFill>
                  <a:srgbClr val="C33720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 is </a:t>
            </a:r>
            <a:r>
              <a:rPr lang="en-US" altLang="zh-TW" sz="2000" dirty="0">
                <a:solidFill>
                  <a:srgbClr val="AFAD24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0</a:t>
            </a:r>
            <a:endParaRPr lang="en-US" altLang="zh-TW" sz="2000" dirty="0">
              <a:solidFill>
                <a:srgbClr val="C33720"/>
              </a:solidFill>
              <a:latin typeface="Consolas" panose="020B0609020204030204" pitchFamily="49" charset="0"/>
              <a:ea typeface="Microsoft YaHei Light" panose="020B0502040204020203" pitchFamily="34" charset="-122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sz="2000" dirty="0" err="1">
                <a:solidFill>
                  <a:srgbClr val="34BC26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shiwulo@NUC</a:t>
            </a:r>
            <a:r>
              <a:rPr lang="en-US" altLang="zh-TW" sz="2000" dirty="0">
                <a:solidFill>
                  <a:srgbClr val="34BC26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:</a:t>
            </a:r>
            <a:r>
              <a:rPr lang="en-US" altLang="zh-TW" sz="2000" dirty="0">
                <a:solidFill>
                  <a:srgbClr val="5230E1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~/Dropbox/course/2018-sp/ch09&gt;&gt; </a:t>
            </a:r>
            <a:r>
              <a:rPr lang="en-US" altLang="zh-TW" sz="2000" dirty="0">
                <a:solidFill>
                  <a:srgbClr val="000000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ls </a:t>
            </a:r>
            <a:r>
              <a:rPr lang="en-US" altLang="zh-TW" sz="2000" dirty="0" err="1">
                <a:solidFill>
                  <a:srgbClr val="000000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myShell</a:t>
            </a:r>
            <a:r>
              <a:rPr lang="en-US" altLang="zh-TW" sz="2000" dirty="0">
                <a:solidFill>
                  <a:srgbClr val="000000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 </a:t>
            </a:r>
            <a:r>
              <a:rPr lang="en-US" altLang="zh-TW" sz="2000" dirty="0" err="1">
                <a:solidFill>
                  <a:srgbClr val="000000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myShell.c</a:t>
            </a:r>
            <a:r>
              <a:rPr lang="en-US" altLang="zh-TW" sz="2000" dirty="0">
                <a:solidFill>
                  <a:srgbClr val="000000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 -</a:t>
            </a:r>
            <a:r>
              <a:rPr lang="en-US" altLang="zh-TW" sz="2000" dirty="0" err="1">
                <a:solidFill>
                  <a:srgbClr val="000000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lh</a:t>
            </a:r>
            <a:r>
              <a:rPr lang="en-US" altLang="zh-TW" sz="2000" dirty="0">
                <a:solidFill>
                  <a:srgbClr val="000000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 --color</a:t>
            </a:r>
          </a:p>
          <a:p>
            <a:pPr marL="0" indent="0">
              <a:buNone/>
            </a:pPr>
            <a:r>
              <a:rPr lang="en-US" altLang="zh-TW" sz="2000" dirty="0">
                <a:solidFill>
                  <a:srgbClr val="000000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-</a:t>
            </a:r>
            <a:r>
              <a:rPr lang="en-US" altLang="zh-TW" sz="2000" dirty="0" err="1">
                <a:solidFill>
                  <a:srgbClr val="000000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rwxr</a:t>
            </a:r>
            <a:r>
              <a:rPr lang="en-US" altLang="zh-TW" sz="2000" dirty="0">
                <a:solidFill>
                  <a:srgbClr val="000000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-</a:t>
            </a:r>
            <a:r>
              <a:rPr lang="en-US" altLang="zh-TW" sz="2000" dirty="0" err="1">
                <a:solidFill>
                  <a:srgbClr val="000000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xr</a:t>
            </a:r>
            <a:r>
              <a:rPr lang="en-US" altLang="zh-TW" sz="2000" dirty="0">
                <a:solidFill>
                  <a:srgbClr val="000000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-x 1 </a:t>
            </a:r>
            <a:r>
              <a:rPr lang="en-US" altLang="zh-TW" sz="2000" dirty="0" err="1">
                <a:solidFill>
                  <a:srgbClr val="000000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shiwulo</a:t>
            </a:r>
            <a:r>
              <a:rPr lang="en-US" altLang="zh-TW" sz="2000" dirty="0">
                <a:solidFill>
                  <a:srgbClr val="000000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 </a:t>
            </a:r>
            <a:r>
              <a:rPr lang="en-US" altLang="zh-TW" sz="2000" dirty="0" err="1">
                <a:solidFill>
                  <a:srgbClr val="000000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shiwulo</a:t>
            </a:r>
            <a:r>
              <a:rPr lang="en-US" altLang="zh-TW" sz="2000" dirty="0">
                <a:solidFill>
                  <a:srgbClr val="000000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  17K May 17 13:08 </a:t>
            </a:r>
            <a:r>
              <a:rPr lang="en-US" altLang="zh-TW" sz="2000" dirty="0" err="1">
                <a:solidFill>
                  <a:srgbClr val="34BC26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myShell</a:t>
            </a:r>
            <a:endParaRPr lang="en-US" altLang="zh-TW" sz="2000" dirty="0">
              <a:solidFill>
                <a:srgbClr val="000000"/>
              </a:solidFill>
              <a:latin typeface="Consolas" panose="020B0609020204030204" pitchFamily="49" charset="0"/>
              <a:ea typeface="Microsoft YaHei Light" panose="020B0502040204020203" pitchFamily="34" charset="-122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sz="2000" dirty="0">
                <a:solidFill>
                  <a:srgbClr val="000000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-</a:t>
            </a:r>
            <a:r>
              <a:rPr lang="en-US" altLang="zh-TW" sz="2000" dirty="0" err="1">
                <a:solidFill>
                  <a:srgbClr val="000000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rw</a:t>
            </a:r>
            <a:r>
              <a:rPr lang="en-US" altLang="zh-TW" sz="2000" dirty="0">
                <a:solidFill>
                  <a:srgbClr val="000000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-</a:t>
            </a:r>
            <a:r>
              <a:rPr lang="en-US" altLang="zh-TW" sz="2000" dirty="0" err="1">
                <a:solidFill>
                  <a:srgbClr val="000000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rw</a:t>
            </a:r>
            <a:r>
              <a:rPr lang="en-US" altLang="zh-TW" sz="2000" dirty="0">
                <a:solidFill>
                  <a:srgbClr val="000000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-r-- 1 </a:t>
            </a:r>
            <a:r>
              <a:rPr lang="en-US" altLang="zh-TW" sz="2000" dirty="0" err="1">
                <a:solidFill>
                  <a:srgbClr val="000000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shiwulo</a:t>
            </a:r>
            <a:r>
              <a:rPr lang="en-US" altLang="zh-TW" sz="2000" dirty="0">
                <a:solidFill>
                  <a:srgbClr val="000000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 </a:t>
            </a:r>
            <a:r>
              <a:rPr lang="en-US" altLang="zh-TW" sz="2000" dirty="0" err="1">
                <a:solidFill>
                  <a:srgbClr val="000000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shiwulo</a:t>
            </a:r>
            <a:r>
              <a:rPr lang="en-US" altLang="zh-TW" sz="2000" dirty="0">
                <a:solidFill>
                  <a:srgbClr val="000000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 4.1K May 17 13:08 </a:t>
            </a:r>
            <a:r>
              <a:rPr lang="en-US" altLang="zh-TW" sz="2000" dirty="0" err="1">
                <a:solidFill>
                  <a:srgbClr val="000000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myShell.c</a:t>
            </a:r>
            <a:endParaRPr lang="en-US" altLang="zh-TW" sz="2000" dirty="0">
              <a:solidFill>
                <a:srgbClr val="000000"/>
              </a:solidFill>
              <a:latin typeface="Consolas" panose="020B0609020204030204" pitchFamily="49" charset="0"/>
              <a:ea typeface="Microsoft YaHei Light" panose="020B0502040204020203" pitchFamily="34" charset="-122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sz="2000" dirty="0">
                <a:solidFill>
                  <a:srgbClr val="C33720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return value of </a:t>
            </a:r>
            <a:r>
              <a:rPr lang="en-US" altLang="zh-TW" sz="2000" dirty="0">
                <a:solidFill>
                  <a:srgbClr val="AFAD24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ls</a:t>
            </a:r>
            <a:r>
              <a:rPr lang="en-US" altLang="zh-TW" sz="2000" dirty="0">
                <a:solidFill>
                  <a:srgbClr val="C33720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 is </a:t>
            </a:r>
            <a:r>
              <a:rPr lang="en-US" altLang="zh-TW" sz="2000" dirty="0">
                <a:solidFill>
                  <a:srgbClr val="AFAD24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0</a:t>
            </a:r>
            <a:endParaRPr lang="en-US" altLang="zh-TW" sz="2000" dirty="0">
              <a:solidFill>
                <a:srgbClr val="C33720"/>
              </a:solidFill>
              <a:latin typeface="Consolas" panose="020B0609020204030204" pitchFamily="49" charset="0"/>
              <a:ea typeface="Microsoft YaHei Light" panose="020B0502040204020203" pitchFamily="34" charset="-122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sz="2000" dirty="0" err="1">
                <a:solidFill>
                  <a:srgbClr val="34BC26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shiwulo@NUC</a:t>
            </a:r>
            <a:r>
              <a:rPr lang="en-US" altLang="zh-TW" sz="2000" dirty="0">
                <a:solidFill>
                  <a:srgbClr val="34BC26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:</a:t>
            </a:r>
            <a:r>
              <a:rPr lang="en-US" altLang="zh-TW" sz="2000" dirty="0">
                <a:solidFill>
                  <a:srgbClr val="5230E1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~/Dropbox/course/2018-sp/ch09&gt;&gt; </a:t>
            </a:r>
            <a:r>
              <a:rPr lang="en-US" altLang="zh-TW" sz="2000" dirty="0">
                <a:solidFill>
                  <a:srgbClr val="000000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cd ~</a:t>
            </a:r>
            <a:endParaRPr lang="en-US" altLang="zh-TW" sz="2000" dirty="0">
              <a:solidFill>
                <a:srgbClr val="5230E1"/>
              </a:solidFill>
              <a:latin typeface="Consolas" panose="020B0609020204030204" pitchFamily="49" charset="0"/>
              <a:ea typeface="Microsoft YaHei Light" panose="020B0502040204020203" pitchFamily="34" charset="-122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sz="2000" dirty="0" err="1">
                <a:solidFill>
                  <a:srgbClr val="34BC26"/>
                </a:solidFill>
                <a:latin typeface="Menlo" panose="020B0609030804020204" pitchFamily="49" charset="0"/>
                <a:ea typeface="Microsoft YaHei Light" panose="020B0502040204020203" pitchFamily="34" charset="-122"/>
              </a:rPr>
              <a:t>shiwulo@NUC</a:t>
            </a:r>
            <a:r>
              <a:rPr lang="en-US" altLang="zh-TW" sz="2000" dirty="0">
                <a:solidFill>
                  <a:srgbClr val="34BC26"/>
                </a:solidFill>
                <a:latin typeface="Menlo" panose="020B0609030804020204" pitchFamily="49" charset="0"/>
                <a:ea typeface="Microsoft YaHei Light" panose="020B0502040204020203" pitchFamily="34" charset="-122"/>
              </a:rPr>
              <a:t>:</a:t>
            </a:r>
            <a:r>
              <a:rPr lang="en-US" altLang="zh-TW" sz="2000" dirty="0">
                <a:solidFill>
                  <a:srgbClr val="5230E1"/>
                </a:solidFill>
                <a:latin typeface="Menlo" panose="020B0609030804020204" pitchFamily="49" charset="0"/>
                <a:ea typeface="Microsoft YaHei Light" panose="020B0502040204020203" pitchFamily="34" charset="-122"/>
              </a:rPr>
              <a:t>~&gt;&gt; </a:t>
            </a:r>
            <a:r>
              <a:rPr lang="en-US" altLang="zh-TW" sz="2000" dirty="0" err="1">
                <a:solidFill>
                  <a:srgbClr val="000000"/>
                </a:solidFill>
                <a:latin typeface="Menlo" panose="020B0609030804020204" pitchFamily="49" charset="0"/>
                <a:ea typeface="Microsoft YaHei Light" panose="020B0502040204020203" pitchFamily="34" charset="-122"/>
              </a:rPr>
              <a:t>ggg</a:t>
            </a:r>
            <a:endParaRPr lang="en-US" altLang="zh-TW" sz="2000" dirty="0">
              <a:solidFill>
                <a:srgbClr val="34BC26"/>
              </a:solidFill>
              <a:latin typeface="Menlo" panose="020B0609030804020204" pitchFamily="49" charset="0"/>
              <a:ea typeface="Microsoft YaHei Light" panose="020B0502040204020203" pitchFamily="34" charset="-122"/>
            </a:endParaRPr>
          </a:p>
          <a:p>
            <a:pPr marL="0" indent="0">
              <a:buNone/>
            </a:pPr>
            <a:r>
              <a:rPr lang="en-US" altLang="zh-TW" sz="2000" dirty="0" err="1">
                <a:solidFill>
                  <a:srgbClr val="000000"/>
                </a:solidFill>
                <a:latin typeface="Menlo" panose="020B0609030804020204" pitchFamily="49" charset="0"/>
                <a:ea typeface="Microsoft YaHei Light" panose="020B0502040204020203" pitchFamily="34" charset="-122"/>
              </a:rPr>
              <a:t>myShell</a:t>
            </a:r>
            <a:r>
              <a:rPr lang="en-US" altLang="zh-TW" sz="2000" dirty="0">
                <a:solidFill>
                  <a:srgbClr val="000000"/>
                </a:solidFill>
                <a:latin typeface="Menlo" panose="020B0609030804020204" pitchFamily="49" charset="0"/>
                <a:ea typeface="Microsoft YaHei Light" panose="020B0502040204020203" pitchFamily="34" charset="-122"/>
              </a:rPr>
              <a:t>: No such file or directory</a:t>
            </a:r>
          </a:p>
          <a:p>
            <a:pPr marL="0" indent="0">
              <a:buNone/>
            </a:pPr>
            <a:r>
              <a:rPr lang="en-US" altLang="zh-TW" sz="2000" dirty="0">
                <a:solidFill>
                  <a:srgbClr val="C33720"/>
                </a:solidFill>
                <a:latin typeface="Menlo" panose="020B0609030804020204" pitchFamily="49" charset="0"/>
                <a:ea typeface="Microsoft YaHei Light" panose="020B0502040204020203" pitchFamily="34" charset="-122"/>
              </a:rPr>
              <a:t>return value of </a:t>
            </a:r>
            <a:r>
              <a:rPr lang="en-US" altLang="zh-TW" sz="2000" dirty="0" err="1">
                <a:solidFill>
                  <a:srgbClr val="AFAD24"/>
                </a:solidFill>
                <a:latin typeface="Menlo" panose="020B0609030804020204" pitchFamily="49" charset="0"/>
                <a:ea typeface="Microsoft YaHei Light" panose="020B0502040204020203" pitchFamily="34" charset="-122"/>
              </a:rPr>
              <a:t>ggg</a:t>
            </a:r>
            <a:r>
              <a:rPr lang="en-US" altLang="zh-TW" sz="2000" dirty="0">
                <a:solidFill>
                  <a:srgbClr val="C33720"/>
                </a:solidFill>
                <a:latin typeface="Menlo" panose="020B0609030804020204" pitchFamily="49" charset="0"/>
                <a:ea typeface="Microsoft YaHei Light" panose="020B0502040204020203" pitchFamily="34" charset="-122"/>
              </a:rPr>
              <a:t> is </a:t>
            </a:r>
            <a:r>
              <a:rPr lang="en-US" altLang="zh-TW" sz="2000" dirty="0">
                <a:solidFill>
                  <a:srgbClr val="AFAD24"/>
                </a:solidFill>
                <a:latin typeface="Menlo" panose="020B0609030804020204" pitchFamily="49" charset="0"/>
                <a:ea typeface="Microsoft YaHei Light" panose="020B0502040204020203" pitchFamily="34" charset="-122"/>
              </a:rPr>
              <a:t>254</a:t>
            </a:r>
            <a:endParaRPr lang="en-US" altLang="zh-TW" sz="2000" dirty="0">
              <a:solidFill>
                <a:srgbClr val="C33720"/>
              </a:solidFill>
              <a:latin typeface="Menlo" panose="020B0609030804020204" pitchFamily="49" charset="0"/>
              <a:ea typeface="Microsoft YaHei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1312773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74B5B91-19A0-2143-988F-D8E105195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System call - </a:t>
            </a:r>
            <a:r>
              <a:rPr kumimoji="1" lang="en-US" altLang="zh-TW" dirty="0" err="1"/>
              <a:t>execve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FA08E26-E40A-374D-AFEE-7232F71298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zh-TW" dirty="0">
                <a:solidFill>
                  <a:srgbClr val="78492A"/>
                </a:solidFill>
                <a:latin typeface="Menlo" panose="020B0609030804020204" pitchFamily="49" charset="0"/>
              </a:rPr>
              <a:t>#include </a:t>
            </a:r>
            <a:r>
              <a:rPr lang="en-US" altLang="zh-TW" dirty="0">
                <a:solidFill>
                  <a:srgbClr val="D12F1B"/>
                </a:solidFill>
                <a:latin typeface="Menlo" panose="020B0609030804020204" pitchFamily="49" charset="0"/>
              </a:rPr>
              <a:t>&lt;</a:t>
            </a:r>
            <a:r>
              <a:rPr lang="en-US" altLang="zh-TW" dirty="0" err="1">
                <a:solidFill>
                  <a:srgbClr val="D12F1B"/>
                </a:solidFill>
                <a:latin typeface="Menlo" panose="020B0609030804020204" pitchFamily="49" charset="0"/>
              </a:rPr>
              <a:t>unistd.h</a:t>
            </a:r>
            <a:r>
              <a:rPr lang="en-US" altLang="zh-TW" dirty="0">
                <a:solidFill>
                  <a:srgbClr val="D12F1B"/>
                </a:solidFill>
                <a:latin typeface="Menlo" panose="020B0609030804020204" pitchFamily="49" charset="0"/>
              </a:rPr>
              <a:t>&gt;</a:t>
            </a:r>
            <a:endParaRPr lang="en-US" altLang="zh-TW" dirty="0">
              <a:latin typeface="Helvetica" pitchFamily="2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TW" dirty="0" err="1">
                <a:solidFill>
                  <a:srgbClr val="BA2DA2"/>
                </a:solidFill>
                <a:latin typeface="Menlo" panose="020B0609030804020204" pitchFamily="49" charset="0"/>
              </a:rPr>
              <a:t>int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execve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TW" dirty="0" err="1">
                <a:solidFill>
                  <a:srgbClr val="BA2DA2"/>
                </a:solidFill>
                <a:latin typeface="Menlo" panose="020B0609030804020204" pitchFamily="49" charset="0"/>
              </a:rPr>
              <a:t>const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TW" dirty="0">
                <a:solidFill>
                  <a:srgbClr val="BA2DA2"/>
                </a:solidFill>
                <a:latin typeface="Menlo" panose="020B0609030804020204" pitchFamily="49" charset="0"/>
              </a:rPr>
              <a:t>char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*filename, </a:t>
            </a:r>
            <a:r>
              <a:rPr lang="en-US" altLang="zh-TW" dirty="0">
                <a:solidFill>
                  <a:srgbClr val="BA2DA2"/>
                </a:solidFill>
                <a:latin typeface="Menlo" panose="020B0609030804020204" pitchFamily="49" charset="0"/>
              </a:rPr>
              <a:t>char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*</a:t>
            </a:r>
            <a:r>
              <a:rPr lang="en-US" altLang="zh-TW" dirty="0" err="1">
                <a:solidFill>
                  <a:srgbClr val="BA2DA2"/>
                </a:solidFill>
                <a:latin typeface="Menlo" panose="020B0609030804020204" pitchFamily="49" charset="0"/>
              </a:rPr>
              <a:t>const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argv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[], </a:t>
            </a:r>
            <a:r>
              <a:rPr lang="en-US" altLang="zh-TW" dirty="0">
                <a:solidFill>
                  <a:srgbClr val="BA2DA2"/>
                </a:solidFill>
                <a:latin typeface="Menlo" panose="020B0609030804020204" pitchFamily="49" charset="0"/>
              </a:rPr>
              <a:t>char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*</a:t>
            </a:r>
            <a:r>
              <a:rPr lang="en-US" altLang="zh-TW" dirty="0" err="1">
                <a:solidFill>
                  <a:srgbClr val="BA2DA2"/>
                </a:solidFill>
                <a:latin typeface="Menlo" panose="020B0609030804020204" pitchFamily="49" charset="0"/>
              </a:rPr>
              <a:t>const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envp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[]);</a:t>
            </a:r>
          </a:p>
          <a:p>
            <a:pPr marL="0" indent="0">
              <a:buNone/>
            </a:pP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5745231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C6B26E66-58BA-BD40-9629-90DEDE0ECE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install </a:t>
            </a:r>
            <a:r>
              <a:rPr kumimoji="1" lang="en-US" altLang="zh-TW" dirty="0" err="1"/>
              <a:t>kdbg</a:t>
            </a:r>
            <a:endParaRPr kumimoji="1" lang="zh-TW" altLang="en-US" dirty="0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C3253202-C7A4-3243-8DE9-34182549CF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582036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DC7C62B-5165-1D46-BA0D-64658F73CC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使用校內網路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6638503-36F6-1147-B4E8-22CDBAAFD1B1}"/>
              </a:ext>
            </a:extLst>
          </p:cNvPr>
          <p:cNvSpPr>
            <a:spLocks noGrp="1"/>
          </p:cNvSpPr>
          <p:nvPr>
            <p:ph idx="1"/>
          </p:nvPr>
        </p:nvSpPr>
        <p:spPr/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pPr marL="0" indent="0">
              <a:buNone/>
            </a:pPr>
            <a:r>
              <a:rPr kumimoji="1" lang="en" altLang="zh-TW" dirty="0"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$ </a:t>
            </a:r>
            <a:r>
              <a:rPr kumimoji="1" lang="en" altLang="zh-TW" dirty="0" err="1"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sudo</a:t>
            </a:r>
            <a:r>
              <a:rPr kumimoji="1" lang="en" altLang="zh-TW" dirty="0"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 </a:t>
            </a:r>
            <a:r>
              <a:rPr kumimoji="1" lang="en" altLang="zh-TW" dirty="0" err="1"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wget</a:t>
            </a:r>
            <a:r>
              <a:rPr kumimoji="1" lang="en" altLang="zh-TW" dirty="0"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 -O /</a:t>
            </a:r>
            <a:r>
              <a:rPr kumimoji="1" lang="en" altLang="zh-TW" dirty="0" err="1"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etc</a:t>
            </a:r>
            <a:r>
              <a:rPr kumimoji="1" lang="en" altLang="zh-TW" dirty="0"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/apt/</a:t>
            </a:r>
            <a:r>
              <a:rPr kumimoji="1" lang="en" altLang="zh-TW" dirty="0" err="1"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source.list</a:t>
            </a:r>
            <a:r>
              <a:rPr kumimoji="1" lang="en" altLang="zh-TW" dirty="0"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 http://</a:t>
            </a:r>
            <a:r>
              <a:rPr kumimoji="1" lang="en" altLang="zh-TW" dirty="0" err="1"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lonux.cs.ccu.edu.tw</a:t>
            </a:r>
            <a:r>
              <a:rPr kumimoji="1" lang="en" altLang="zh-TW" dirty="0"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/source.list.17.10</a:t>
            </a:r>
          </a:p>
          <a:p>
            <a:pPr marL="0" indent="0">
              <a:buNone/>
            </a:pPr>
            <a:endParaRPr kumimoji="1" lang="en" altLang="zh-TW" dirty="0">
              <a:latin typeface="Consolas" panose="020B0609020204030204" pitchFamily="49" charset="0"/>
              <a:ea typeface="Microsoft YaHei Light" panose="020B0502040204020203" pitchFamily="34" charset="-122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kumimoji="1" lang="en" altLang="zh-TW" dirty="0"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$</a:t>
            </a:r>
            <a:r>
              <a:rPr kumimoji="1" lang="en" altLang="zh-TW" dirty="0" err="1"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sudo</a:t>
            </a:r>
            <a:r>
              <a:rPr kumimoji="1" lang="en" altLang="zh-TW" dirty="0"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 apt install </a:t>
            </a:r>
            <a:r>
              <a:rPr kumimoji="1" lang="en" altLang="zh-TW" dirty="0" err="1"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kdbg</a:t>
            </a:r>
            <a:endParaRPr kumimoji="1" lang="en" altLang="zh-TW" dirty="0">
              <a:latin typeface="Consolas" panose="020B0609020204030204" pitchFamily="49" charset="0"/>
              <a:ea typeface="Microsoft YaHei Light" panose="020B0502040204020203" pitchFamily="34" charset="-122"/>
              <a:cs typeface="Consolas" panose="020B0609020204030204" pitchFamily="49" charset="0"/>
            </a:endParaRPr>
          </a:p>
          <a:p>
            <a:pPr marL="0" indent="0">
              <a:buNone/>
            </a:pPr>
            <a:endParaRPr kumimoji="1" lang="zh-TW" altLang="en-US" dirty="0">
              <a:latin typeface="Consolas" panose="020B0609020204030204" pitchFamily="49" charset="0"/>
              <a:ea typeface="Microsoft YaHei Light" panose="020B0502040204020203" pitchFamily="34" charset="-122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700387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2489A6F3-A229-0046-A087-0F8517F4E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vfork</a:t>
            </a:r>
            <a:r>
              <a:rPr kumimoji="1" lang="en-US" altLang="zh-TW" dirty="0"/>
              <a:t> &amp; </a:t>
            </a:r>
            <a:r>
              <a:rPr kumimoji="1" lang="en-US" altLang="zh-TW" dirty="0" err="1"/>
              <a:t>execve</a:t>
            </a:r>
            <a:endParaRPr kumimoji="1" lang="zh-TW" altLang="en-US" dirty="0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D2376342-E845-FC4E-A4BE-8E4F773D63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73071736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AD4EBC3B-5894-7240-BA65-28B53A3F8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Windows</a:t>
            </a:r>
            <a:r>
              <a:rPr kumimoji="1" lang="zh-CN" altLang="en-US" dirty="0"/>
              <a:t>建立行程</a:t>
            </a:r>
            <a:endParaRPr kumimoji="1"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9FFAA6BF-7A88-0E44-AB26-9C3D7CFC39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2400" dirty="0">
                <a:latin typeface="Consolas" panose="020B0609020204030204" pitchFamily="49" charset="0"/>
                <a:cs typeface="Consolas" panose="020B0609020204030204" pitchFamily="49" charset="0"/>
              </a:rPr>
              <a:t>BOOL WINAPI </a:t>
            </a:r>
            <a:r>
              <a:rPr lang="en-US" altLang="zh-TW" sz="2400" b="1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CreateProcess</a:t>
            </a:r>
            <a:r>
              <a:rPr lang="en-US" altLang="zh-TW" sz="2400" dirty="0">
                <a:latin typeface="Consolas" panose="020B0609020204030204" pitchFamily="49" charset="0"/>
                <a:cs typeface="Consolas" panose="020B0609020204030204" pitchFamily="49" charset="0"/>
              </a:rPr>
              <a:t>( </a:t>
            </a:r>
          </a:p>
          <a:p>
            <a:pPr marL="0" indent="0">
              <a:buNone/>
            </a:pPr>
            <a:r>
              <a:rPr lang="en-US" altLang="zh-TW" sz="2400" dirty="0"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altLang="zh-TW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In_opt</a:t>
            </a:r>
            <a:r>
              <a:rPr lang="en-US" altLang="zh-TW" sz="2400" dirty="0">
                <a:latin typeface="Consolas" panose="020B0609020204030204" pitchFamily="49" charset="0"/>
                <a:cs typeface="Consolas" panose="020B0609020204030204" pitchFamily="49" charset="0"/>
              </a:rPr>
              <a:t>_    LPCTSTR               </a:t>
            </a:r>
            <a:r>
              <a:rPr lang="en-US" altLang="zh-TW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lpApplicationName</a:t>
            </a:r>
            <a:r>
              <a:rPr lang="en-US" altLang="zh-TW" sz="24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altLang="zh-TW" sz="2400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altLang="zh-TW" sz="2400" b="1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Inout_opt</a:t>
            </a:r>
            <a:r>
              <a:rPr lang="en-US" altLang="zh-TW" sz="2400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_ LPTSTR                </a:t>
            </a:r>
            <a:r>
              <a:rPr lang="en-US" altLang="zh-TW" sz="2400" b="1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lpCommandLine</a:t>
            </a:r>
            <a:r>
              <a:rPr lang="en-US" altLang="zh-TW" sz="2400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altLang="zh-TW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sz="2400" dirty="0"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altLang="zh-TW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In_opt</a:t>
            </a:r>
            <a:r>
              <a:rPr lang="en-US" altLang="zh-TW" sz="2400" dirty="0">
                <a:latin typeface="Consolas" panose="020B0609020204030204" pitchFamily="49" charset="0"/>
                <a:cs typeface="Consolas" panose="020B0609020204030204" pitchFamily="49" charset="0"/>
              </a:rPr>
              <a:t>_    LPSECURITY_ATTRIBUTES </a:t>
            </a:r>
            <a:r>
              <a:rPr lang="en-US" altLang="zh-TW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lpProcessAttributes</a:t>
            </a:r>
            <a:r>
              <a:rPr lang="en-US" altLang="zh-TW" sz="2400" dirty="0">
                <a:latin typeface="Consolas" panose="020B0609020204030204" pitchFamily="49" charset="0"/>
                <a:cs typeface="Consolas" panose="020B0609020204030204" pitchFamily="49" charset="0"/>
              </a:rPr>
              <a:t>, _</a:t>
            </a:r>
            <a:r>
              <a:rPr lang="en-US" altLang="zh-TW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In_opt</a:t>
            </a:r>
            <a:r>
              <a:rPr lang="en-US" altLang="zh-TW" sz="2400" dirty="0">
                <a:latin typeface="Consolas" panose="020B0609020204030204" pitchFamily="49" charset="0"/>
                <a:cs typeface="Consolas" panose="020B0609020204030204" pitchFamily="49" charset="0"/>
              </a:rPr>
              <a:t>_    LPSECURITY_ATTRIBUTES </a:t>
            </a:r>
            <a:r>
              <a:rPr lang="en-US" altLang="zh-TW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lpThreadAttributes</a:t>
            </a:r>
            <a:r>
              <a:rPr lang="en-US" altLang="zh-TW" sz="2400" dirty="0">
                <a:latin typeface="Consolas" panose="020B0609020204030204" pitchFamily="49" charset="0"/>
                <a:cs typeface="Consolas" panose="020B0609020204030204" pitchFamily="49" charset="0"/>
              </a:rPr>
              <a:t>, _In_        BOOL                  </a:t>
            </a:r>
            <a:r>
              <a:rPr lang="en-US" altLang="zh-TW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bInheritHandles</a:t>
            </a:r>
            <a:r>
              <a:rPr lang="en-US" altLang="zh-TW" sz="2400" dirty="0">
                <a:latin typeface="Consolas" panose="020B0609020204030204" pitchFamily="49" charset="0"/>
                <a:cs typeface="Consolas" panose="020B0609020204030204" pitchFamily="49" charset="0"/>
              </a:rPr>
              <a:t>, _In_        DWORD                 </a:t>
            </a:r>
            <a:r>
              <a:rPr lang="en-US" altLang="zh-TW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dwCreationFlags</a:t>
            </a:r>
            <a:r>
              <a:rPr lang="en-US" altLang="zh-TW" sz="2400" dirty="0">
                <a:latin typeface="Consolas" panose="020B0609020204030204" pitchFamily="49" charset="0"/>
                <a:cs typeface="Consolas" panose="020B0609020204030204" pitchFamily="49" charset="0"/>
              </a:rPr>
              <a:t>, _</a:t>
            </a:r>
            <a:r>
              <a:rPr lang="en-US" altLang="zh-TW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In_opt</a:t>
            </a:r>
            <a:r>
              <a:rPr lang="en-US" altLang="zh-TW" sz="2400" dirty="0">
                <a:latin typeface="Consolas" panose="020B0609020204030204" pitchFamily="49" charset="0"/>
                <a:cs typeface="Consolas" panose="020B0609020204030204" pitchFamily="49" charset="0"/>
              </a:rPr>
              <a:t>_    LPVOID                </a:t>
            </a:r>
            <a:r>
              <a:rPr lang="en-US" altLang="zh-TW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lpEnvironment</a:t>
            </a:r>
            <a:r>
              <a:rPr lang="en-US" altLang="zh-TW" sz="2400" dirty="0">
                <a:latin typeface="Consolas" panose="020B0609020204030204" pitchFamily="49" charset="0"/>
                <a:cs typeface="Consolas" panose="020B0609020204030204" pitchFamily="49" charset="0"/>
              </a:rPr>
              <a:t>, _</a:t>
            </a:r>
            <a:r>
              <a:rPr lang="en-US" altLang="zh-TW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In_opt</a:t>
            </a:r>
            <a:r>
              <a:rPr lang="en-US" altLang="zh-TW" sz="2400" dirty="0">
                <a:latin typeface="Consolas" panose="020B0609020204030204" pitchFamily="49" charset="0"/>
                <a:cs typeface="Consolas" panose="020B0609020204030204" pitchFamily="49" charset="0"/>
              </a:rPr>
              <a:t>_    LPCTSTR               </a:t>
            </a:r>
            <a:r>
              <a:rPr lang="en-US" altLang="zh-TW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lpCurrentDirectory</a:t>
            </a:r>
            <a:r>
              <a:rPr lang="en-US" altLang="zh-TW" sz="2400" dirty="0">
                <a:latin typeface="Consolas" panose="020B0609020204030204" pitchFamily="49" charset="0"/>
                <a:cs typeface="Consolas" panose="020B0609020204030204" pitchFamily="49" charset="0"/>
              </a:rPr>
              <a:t>, _In_        LPSTARTUPINFO         </a:t>
            </a:r>
            <a:r>
              <a:rPr lang="en-US" altLang="zh-TW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lpStartupInfo</a:t>
            </a:r>
            <a:r>
              <a:rPr lang="en-US" altLang="zh-TW" sz="2400" dirty="0">
                <a:latin typeface="Consolas" panose="020B0609020204030204" pitchFamily="49" charset="0"/>
                <a:cs typeface="Consolas" panose="020B0609020204030204" pitchFamily="49" charset="0"/>
              </a:rPr>
              <a:t>, _Out_       LPPROCESS_INFORMATION </a:t>
            </a:r>
            <a:r>
              <a:rPr lang="en-US" altLang="zh-TW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lpProcessInformation</a:t>
            </a:r>
            <a:r>
              <a:rPr lang="en-US" altLang="zh-TW" sz="2400" dirty="0">
                <a:latin typeface="Consolas" panose="020B0609020204030204" pitchFamily="49" charset="0"/>
                <a:cs typeface="Consolas" panose="020B0609020204030204" pitchFamily="49" charset="0"/>
              </a:rPr>
              <a:t> );</a:t>
            </a:r>
            <a:endParaRPr kumimoji="1" lang="zh-TW" alt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535669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DF7AC40-88A0-8845-BABC-733A7F916B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Linux vs. Windows</a:t>
            </a:r>
            <a:r>
              <a:rPr kumimoji="1" lang="zh-TW" altLang="en-US" dirty="0"/>
              <a:t>：</a:t>
            </a:r>
            <a:br>
              <a:rPr kumimoji="1" lang="en-US" altLang="zh-TW" dirty="0"/>
            </a:br>
            <a:r>
              <a:rPr kumimoji="1" lang="en-US" altLang="zh-TW" dirty="0"/>
              <a:t>	</a:t>
            </a:r>
            <a:r>
              <a:rPr kumimoji="1" lang="zh-TW" altLang="en-US" dirty="0"/>
              <a:t>於執行新的</a:t>
            </a:r>
            <a:r>
              <a:rPr kumimoji="1" lang="en-US" altLang="zh-TW" dirty="0"/>
              <a:t>program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F397268-E9F8-7E40-B41B-ACC578BB62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Linux</a:t>
            </a:r>
            <a:r>
              <a:rPr kumimoji="1" lang="zh-CN" altLang="en-US" dirty="0"/>
              <a:t>要二個</a:t>
            </a:r>
            <a:r>
              <a:rPr kumimoji="1" lang="en-US" altLang="zh-CN" dirty="0"/>
              <a:t>system call</a:t>
            </a:r>
          </a:p>
          <a:p>
            <a:pPr lvl="1"/>
            <a:r>
              <a:rPr kumimoji="1" lang="en-US" altLang="zh-TW" dirty="0"/>
              <a:t>fork</a:t>
            </a:r>
            <a:r>
              <a:rPr kumimoji="1" lang="zh-CN" altLang="en-US" dirty="0"/>
              <a:t>產生行程</a:t>
            </a:r>
            <a:endParaRPr kumimoji="1" lang="en-US" altLang="zh-CN" dirty="0"/>
          </a:p>
          <a:p>
            <a:pPr lvl="1"/>
            <a:r>
              <a:rPr kumimoji="1" lang="en-US" altLang="zh-TW" dirty="0" err="1"/>
              <a:t>execve</a:t>
            </a:r>
            <a:r>
              <a:rPr kumimoji="1" lang="zh-CN" altLang="en-US" dirty="0"/>
              <a:t>將新的執行檔放到這個新的行程的記憶體空間</a:t>
            </a:r>
            <a:endParaRPr kumimoji="1" lang="en-US" altLang="zh-CN" dirty="0"/>
          </a:p>
          <a:p>
            <a:r>
              <a:rPr kumimoji="1" lang="en-US" altLang="zh-TW" dirty="0"/>
              <a:t>Windows</a:t>
            </a:r>
            <a:r>
              <a:rPr kumimoji="1" lang="zh-CN" altLang="en-US" dirty="0"/>
              <a:t>只需要一個</a:t>
            </a:r>
            <a:r>
              <a:rPr kumimoji="1" lang="en-US" altLang="zh-CN" dirty="0"/>
              <a:t>system call</a:t>
            </a:r>
          </a:p>
          <a:p>
            <a:pPr lvl="1"/>
            <a:r>
              <a:rPr kumimoji="1" lang="zh-CN" altLang="en-US" dirty="0"/>
              <a:t>即</a:t>
            </a:r>
            <a:r>
              <a:rPr kumimoji="1" lang="en-US" altLang="zh-CN" dirty="0" err="1"/>
              <a:t>CreateProcess</a:t>
            </a:r>
            <a:r>
              <a:rPr kumimoji="1" lang="en-US" altLang="zh-CN" dirty="0"/>
              <a:t>(..., filename,...)</a:t>
            </a:r>
          </a:p>
          <a:p>
            <a:r>
              <a:rPr kumimoji="1" lang="en-US" altLang="zh-TW" dirty="0"/>
              <a:t>Linux</a:t>
            </a:r>
            <a:r>
              <a:rPr kumimoji="1" lang="zh-CN" altLang="en-US" dirty="0"/>
              <a:t>的設計較適合用來設計</a:t>
            </a:r>
            <a:r>
              <a:rPr kumimoji="1" lang="en-US" altLang="zh-CN" dirty="0"/>
              <a:t>server</a:t>
            </a:r>
          </a:p>
          <a:p>
            <a:pPr lvl="1"/>
            <a:r>
              <a:rPr kumimoji="1" lang="en-US" altLang="zh-TW" dirty="0"/>
              <a:t>http, ftp, BBS</a:t>
            </a:r>
            <a:r>
              <a:rPr kumimoji="1" lang="zh-CN" altLang="en-US" dirty="0"/>
              <a:t>等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上述</a:t>
            </a:r>
            <a:r>
              <a:rPr kumimoji="1" lang="en-US" altLang="zh-CN" dirty="0"/>
              <a:t>server</a:t>
            </a:r>
            <a:r>
              <a:rPr kumimoji="1" lang="zh-CN" altLang="en-US" dirty="0"/>
              <a:t>在每一個使用者連線以後，都執行相同的執行檔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換言之，只要</a:t>
            </a:r>
            <a:r>
              <a:rPr kumimoji="1" lang="en-US" altLang="zh-CN" dirty="0"/>
              <a:t>fork</a:t>
            </a:r>
            <a:r>
              <a:rPr kumimoji="1" lang="zh-CN" altLang="en-US" dirty="0"/>
              <a:t>就可以服務一個</a:t>
            </a:r>
            <a:r>
              <a:rPr kumimoji="1" lang="en-US" altLang="zh-CN" dirty="0"/>
              <a:t>client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0397850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FACE248-A05B-9445-A9DB-5D597CA558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fork vs. </a:t>
            </a:r>
            <a:r>
              <a:rPr kumimoji="1" lang="en-US" altLang="zh-TW" dirty="0" err="1"/>
              <a:t>vfork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252231F-4CB2-7646-BF09-3582EB6A39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solidFill>
                  <a:srgbClr val="78492A"/>
                </a:solidFill>
                <a:latin typeface="Menlo" panose="020B0609030804020204" pitchFamily="49" charset="0"/>
              </a:rPr>
              <a:t>#include </a:t>
            </a:r>
            <a:r>
              <a:rPr lang="en-US" altLang="zh-TW" dirty="0">
                <a:solidFill>
                  <a:srgbClr val="D12F1B"/>
                </a:solidFill>
                <a:latin typeface="Menlo" panose="020B0609030804020204" pitchFamily="49" charset="0"/>
              </a:rPr>
              <a:t>&lt;sys/</a:t>
            </a:r>
            <a:r>
              <a:rPr lang="en-US" altLang="zh-TW" dirty="0" err="1">
                <a:solidFill>
                  <a:srgbClr val="D12F1B"/>
                </a:solidFill>
                <a:latin typeface="Menlo" panose="020B0609030804020204" pitchFamily="49" charset="0"/>
              </a:rPr>
              <a:t>types.h</a:t>
            </a:r>
            <a:r>
              <a:rPr lang="en-US" altLang="zh-TW" dirty="0">
                <a:solidFill>
                  <a:srgbClr val="D12F1B"/>
                </a:solidFill>
                <a:latin typeface="Menlo" panose="020B0609030804020204" pitchFamily="49" charset="0"/>
              </a:rPr>
              <a:t>&gt;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solidFill>
                  <a:srgbClr val="78492A"/>
                </a:solidFill>
                <a:latin typeface="Menlo" panose="020B0609030804020204" pitchFamily="49" charset="0"/>
              </a:rPr>
              <a:t>#include </a:t>
            </a:r>
            <a:r>
              <a:rPr lang="en-US" altLang="zh-TW" dirty="0">
                <a:solidFill>
                  <a:srgbClr val="D12F1B"/>
                </a:solidFill>
                <a:latin typeface="Menlo" panose="020B0609030804020204" pitchFamily="49" charset="0"/>
              </a:rPr>
              <a:t>&lt;</a:t>
            </a:r>
            <a:r>
              <a:rPr lang="en-US" altLang="zh-TW" dirty="0" err="1">
                <a:solidFill>
                  <a:srgbClr val="D12F1B"/>
                </a:solidFill>
                <a:latin typeface="Menlo" panose="020B0609030804020204" pitchFamily="49" charset="0"/>
              </a:rPr>
              <a:t>unistd.h</a:t>
            </a:r>
            <a:r>
              <a:rPr lang="en-US" altLang="zh-TW" dirty="0">
                <a:solidFill>
                  <a:srgbClr val="D12F1B"/>
                </a:solidFill>
                <a:latin typeface="Menlo" panose="020B0609030804020204" pitchFamily="49" charset="0"/>
              </a:rPr>
              <a:t>&gt;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solidFill>
                  <a:srgbClr val="78492A"/>
                </a:solidFill>
                <a:latin typeface="Menlo" panose="020B0609030804020204" pitchFamily="49" charset="0"/>
              </a:rPr>
              <a:t>#include </a:t>
            </a:r>
            <a:r>
              <a:rPr lang="en-US" altLang="zh-TW" dirty="0">
                <a:solidFill>
                  <a:srgbClr val="D12F1B"/>
                </a:solidFill>
                <a:latin typeface="Menlo" panose="020B0609030804020204" pitchFamily="49" charset="0"/>
              </a:rPr>
              <a:t>&lt;</a:t>
            </a:r>
            <a:r>
              <a:rPr lang="en-US" altLang="zh-TW" dirty="0" err="1">
                <a:solidFill>
                  <a:srgbClr val="D12F1B"/>
                </a:solidFill>
                <a:latin typeface="Menlo" panose="020B0609030804020204" pitchFamily="49" charset="0"/>
              </a:rPr>
              <a:t>stdlib.h</a:t>
            </a:r>
            <a:r>
              <a:rPr lang="en-US" altLang="zh-TW" dirty="0">
                <a:solidFill>
                  <a:srgbClr val="D12F1B"/>
                </a:solidFill>
                <a:latin typeface="Menlo" panose="020B0609030804020204" pitchFamily="49" charset="0"/>
              </a:rPr>
              <a:t>&gt;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solidFill>
                  <a:srgbClr val="78492A"/>
                </a:solidFill>
                <a:latin typeface="Menlo" panose="020B0609030804020204" pitchFamily="49" charset="0"/>
              </a:rPr>
              <a:t>#include </a:t>
            </a:r>
            <a:r>
              <a:rPr lang="en-US" altLang="zh-TW" dirty="0">
                <a:solidFill>
                  <a:srgbClr val="D12F1B"/>
                </a:solidFill>
                <a:latin typeface="Menlo" panose="020B0609030804020204" pitchFamily="49" charset="0"/>
              </a:rPr>
              <a:t>&lt;</a:t>
            </a:r>
            <a:r>
              <a:rPr lang="en-US" altLang="zh-TW" dirty="0" err="1">
                <a:solidFill>
                  <a:srgbClr val="D12F1B"/>
                </a:solidFill>
                <a:latin typeface="Menlo" panose="020B0609030804020204" pitchFamily="49" charset="0"/>
              </a:rPr>
              <a:t>stdio.h</a:t>
            </a:r>
            <a:r>
              <a:rPr lang="en-US" altLang="zh-TW" dirty="0">
                <a:solidFill>
                  <a:srgbClr val="D12F1B"/>
                </a:solidFill>
                <a:latin typeface="Menlo" panose="020B0609030804020204" pitchFamily="49" charset="0"/>
              </a:rPr>
              <a:t>&gt;</a:t>
            </a:r>
            <a:endParaRPr lang="en-US" altLang="zh-TW" dirty="0">
              <a:latin typeface="Helvetica" pitchFamily="2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zh-TW" dirty="0" err="1">
                <a:solidFill>
                  <a:srgbClr val="BA2DA2"/>
                </a:solidFill>
                <a:latin typeface="Menlo" panose="020B0609030804020204" pitchFamily="49" charset="0"/>
              </a:rPr>
              <a:t>int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main(</a:t>
            </a:r>
            <a:r>
              <a:rPr lang="en-US" altLang="zh-TW" dirty="0" err="1">
                <a:solidFill>
                  <a:srgbClr val="BA2DA2"/>
                </a:solidFill>
                <a:latin typeface="Menlo" panose="020B0609030804020204" pitchFamily="49" charset="0"/>
              </a:rPr>
              <a:t>int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argc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 altLang="zh-TW" dirty="0">
                <a:solidFill>
                  <a:srgbClr val="BA2DA2"/>
                </a:solidFill>
                <a:latin typeface="Menlo" panose="020B0609030804020204" pitchFamily="49" charset="0"/>
              </a:rPr>
              <a:t>char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** 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argv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) {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altLang="zh-TW" dirty="0" err="1">
                <a:solidFill>
                  <a:srgbClr val="BA2DA2"/>
                </a:solidFill>
                <a:latin typeface="Menlo" panose="020B0609030804020204" pitchFamily="49" charset="0"/>
              </a:rPr>
              <a:t>int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i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num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pid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wstatus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sscanf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argv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[</a:t>
            </a:r>
            <a:r>
              <a:rPr lang="en-US" altLang="zh-TW" dirty="0">
                <a:solidFill>
                  <a:srgbClr val="272AD8"/>
                </a:solidFill>
                <a:latin typeface="Menlo" panose="020B0609030804020204" pitchFamily="49" charset="0"/>
              </a:rPr>
              <a:t>1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], </a:t>
            </a:r>
            <a:r>
              <a:rPr lang="en-US" altLang="zh-TW" dirty="0">
                <a:solidFill>
                  <a:srgbClr val="D12F1B"/>
                </a:solidFill>
                <a:latin typeface="Menlo" panose="020B0609030804020204" pitchFamily="49" charset="0"/>
              </a:rPr>
              <a:t>"%d"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, &amp;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num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altLang="zh-TW" dirty="0">
                <a:solidFill>
                  <a:srgbClr val="BA2DA2"/>
                </a:solidFill>
                <a:latin typeface="Menlo" panose="020B0609030804020204" pitchFamily="49" charset="0"/>
              </a:rPr>
              <a:t>for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(</a:t>
            </a:r>
            <a:r>
              <a:rPr lang="en-US" altLang="zh-TW" dirty="0" err="1">
                <a:solidFill>
                  <a:srgbClr val="BA2DA2"/>
                </a:solidFill>
                <a:latin typeface="Menlo" panose="020B0609030804020204" pitchFamily="49" charset="0"/>
              </a:rPr>
              <a:t>int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i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 altLang="zh-TW" dirty="0">
                <a:solidFill>
                  <a:srgbClr val="272AD8"/>
                </a:solidFill>
                <a:latin typeface="Menlo" panose="020B0609030804020204" pitchFamily="49" charset="0"/>
              </a:rPr>
              <a:t>0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; 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i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&lt;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num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; 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i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++) {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b="1" dirty="0">
                <a:solidFill>
                  <a:srgbClr val="000000"/>
                </a:solidFill>
                <a:latin typeface="Menlo" panose="020B0609030804020204" pitchFamily="49" charset="0"/>
              </a:rPr>
              <a:t>        </a:t>
            </a:r>
            <a:r>
              <a:rPr lang="en-US" altLang="zh-TW" b="1" dirty="0" err="1">
                <a:solidFill>
                  <a:srgbClr val="000000"/>
                </a:solidFill>
                <a:latin typeface="Menlo" panose="020B0609030804020204" pitchFamily="49" charset="0"/>
              </a:rPr>
              <a:t>pid</a:t>
            </a:r>
            <a:r>
              <a:rPr lang="en-US" altLang="zh-TW" b="1" dirty="0">
                <a:solidFill>
                  <a:srgbClr val="000000"/>
                </a:solidFill>
                <a:latin typeface="Menlo" panose="020B0609030804020204" pitchFamily="49" charset="0"/>
              </a:rPr>
              <a:t> = fork();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    </a:t>
            </a:r>
            <a:r>
              <a:rPr lang="en-US" altLang="zh-TW" dirty="0">
                <a:solidFill>
                  <a:srgbClr val="BA2DA2"/>
                </a:solidFill>
                <a:latin typeface="Menlo" panose="020B0609030804020204" pitchFamily="49" charset="0"/>
              </a:rPr>
              <a:t>if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(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pid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==</a:t>
            </a:r>
            <a:r>
              <a:rPr lang="en-US" altLang="zh-TW" dirty="0">
                <a:solidFill>
                  <a:srgbClr val="272AD8"/>
                </a:solidFill>
                <a:latin typeface="Menlo" panose="020B0609030804020204" pitchFamily="49" charset="0"/>
              </a:rPr>
              <a:t>0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) exit(</a:t>
            </a:r>
            <a:r>
              <a:rPr lang="en-US" altLang="zh-TW" dirty="0">
                <a:solidFill>
                  <a:srgbClr val="272AD8"/>
                </a:solidFill>
                <a:latin typeface="Menlo" panose="020B0609030804020204" pitchFamily="49" charset="0"/>
              </a:rPr>
              <a:t>0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    </a:t>
            </a:r>
            <a:r>
              <a:rPr lang="en-US" altLang="zh-TW" dirty="0">
                <a:solidFill>
                  <a:srgbClr val="BA2DA2"/>
                </a:solidFill>
                <a:latin typeface="Menlo" panose="020B0609030804020204" pitchFamily="49" charset="0"/>
              </a:rPr>
              <a:t>if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(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pid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!= </a:t>
            </a:r>
            <a:r>
              <a:rPr lang="en-US" altLang="zh-TW" dirty="0">
                <a:solidFill>
                  <a:srgbClr val="272AD8"/>
                </a:solidFill>
                <a:latin typeface="Menlo" panose="020B0609030804020204" pitchFamily="49" charset="0"/>
              </a:rPr>
              <a:t>0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) </a:t>
            </a:r>
            <a:r>
              <a:rPr lang="en-US" altLang="zh-TW" dirty="0">
                <a:solidFill>
                  <a:srgbClr val="BA2DA2"/>
                </a:solidFill>
                <a:latin typeface="Menlo" panose="020B0609030804020204" pitchFamily="49" charset="0"/>
              </a:rPr>
              <a:t>continue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}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16629348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FACE248-A05B-9445-A9DB-5D597CA558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fork vs. </a:t>
            </a:r>
            <a:r>
              <a:rPr kumimoji="1" lang="en-US" altLang="zh-TW" dirty="0" err="1"/>
              <a:t>vfork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252231F-4CB2-7646-BF09-3582EB6A39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solidFill>
                  <a:srgbClr val="78492A"/>
                </a:solidFill>
                <a:latin typeface="Menlo" panose="020B0609030804020204" pitchFamily="49" charset="0"/>
              </a:rPr>
              <a:t>#include </a:t>
            </a:r>
            <a:r>
              <a:rPr lang="en-US" altLang="zh-TW" dirty="0">
                <a:solidFill>
                  <a:srgbClr val="D12F1B"/>
                </a:solidFill>
                <a:latin typeface="Menlo" panose="020B0609030804020204" pitchFamily="49" charset="0"/>
              </a:rPr>
              <a:t>&lt;sys/</a:t>
            </a:r>
            <a:r>
              <a:rPr lang="en-US" altLang="zh-TW" dirty="0" err="1">
                <a:solidFill>
                  <a:srgbClr val="D12F1B"/>
                </a:solidFill>
                <a:latin typeface="Menlo" panose="020B0609030804020204" pitchFamily="49" charset="0"/>
              </a:rPr>
              <a:t>types.h</a:t>
            </a:r>
            <a:r>
              <a:rPr lang="en-US" altLang="zh-TW" dirty="0">
                <a:solidFill>
                  <a:srgbClr val="D12F1B"/>
                </a:solidFill>
                <a:latin typeface="Menlo" panose="020B0609030804020204" pitchFamily="49" charset="0"/>
              </a:rPr>
              <a:t>&gt;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solidFill>
                  <a:srgbClr val="78492A"/>
                </a:solidFill>
                <a:latin typeface="Menlo" panose="020B0609030804020204" pitchFamily="49" charset="0"/>
              </a:rPr>
              <a:t>#include </a:t>
            </a:r>
            <a:r>
              <a:rPr lang="en-US" altLang="zh-TW" dirty="0">
                <a:solidFill>
                  <a:srgbClr val="D12F1B"/>
                </a:solidFill>
                <a:latin typeface="Menlo" panose="020B0609030804020204" pitchFamily="49" charset="0"/>
              </a:rPr>
              <a:t>&lt;</a:t>
            </a:r>
            <a:r>
              <a:rPr lang="en-US" altLang="zh-TW" dirty="0" err="1">
                <a:solidFill>
                  <a:srgbClr val="D12F1B"/>
                </a:solidFill>
                <a:latin typeface="Menlo" panose="020B0609030804020204" pitchFamily="49" charset="0"/>
              </a:rPr>
              <a:t>unistd.h</a:t>
            </a:r>
            <a:r>
              <a:rPr lang="en-US" altLang="zh-TW" dirty="0">
                <a:solidFill>
                  <a:srgbClr val="D12F1B"/>
                </a:solidFill>
                <a:latin typeface="Menlo" panose="020B0609030804020204" pitchFamily="49" charset="0"/>
              </a:rPr>
              <a:t>&gt;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solidFill>
                  <a:srgbClr val="78492A"/>
                </a:solidFill>
                <a:latin typeface="Menlo" panose="020B0609030804020204" pitchFamily="49" charset="0"/>
              </a:rPr>
              <a:t>#include </a:t>
            </a:r>
            <a:r>
              <a:rPr lang="en-US" altLang="zh-TW" dirty="0">
                <a:solidFill>
                  <a:srgbClr val="D12F1B"/>
                </a:solidFill>
                <a:latin typeface="Menlo" panose="020B0609030804020204" pitchFamily="49" charset="0"/>
              </a:rPr>
              <a:t>&lt;</a:t>
            </a:r>
            <a:r>
              <a:rPr lang="en-US" altLang="zh-TW" dirty="0" err="1">
                <a:solidFill>
                  <a:srgbClr val="D12F1B"/>
                </a:solidFill>
                <a:latin typeface="Menlo" panose="020B0609030804020204" pitchFamily="49" charset="0"/>
              </a:rPr>
              <a:t>stdlib.h</a:t>
            </a:r>
            <a:r>
              <a:rPr lang="en-US" altLang="zh-TW" dirty="0">
                <a:solidFill>
                  <a:srgbClr val="D12F1B"/>
                </a:solidFill>
                <a:latin typeface="Menlo" panose="020B0609030804020204" pitchFamily="49" charset="0"/>
              </a:rPr>
              <a:t>&gt;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solidFill>
                  <a:srgbClr val="78492A"/>
                </a:solidFill>
                <a:latin typeface="Menlo" panose="020B0609030804020204" pitchFamily="49" charset="0"/>
              </a:rPr>
              <a:t>#include </a:t>
            </a:r>
            <a:r>
              <a:rPr lang="en-US" altLang="zh-TW" dirty="0">
                <a:solidFill>
                  <a:srgbClr val="D12F1B"/>
                </a:solidFill>
                <a:latin typeface="Menlo" panose="020B0609030804020204" pitchFamily="49" charset="0"/>
              </a:rPr>
              <a:t>&lt;</a:t>
            </a:r>
            <a:r>
              <a:rPr lang="en-US" altLang="zh-TW" dirty="0" err="1">
                <a:solidFill>
                  <a:srgbClr val="D12F1B"/>
                </a:solidFill>
                <a:latin typeface="Menlo" panose="020B0609030804020204" pitchFamily="49" charset="0"/>
              </a:rPr>
              <a:t>stdio.h</a:t>
            </a:r>
            <a:r>
              <a:rPr lang="en-US" altLang="zh-TW" dirty="0">
                <a:solidFill>
                  <a:srgbClr val="D12F1B"/>
                </a:solidFill>
                <a:latin typeface="Menlo" panose="020B0609030804020204" pitchFamily="49" charset="0"/>
              </a:rPr>
              <a:t>&gt;</a:t>
            </a:r>
            <a:endParaRPr lang="en-US" altLang="zh-TW" dirty="0">
              <a:latin typeface="Helvetica" pitchFamily="2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zh-TW" dirty="0" err="1">
                <a:solidFill>
                  <a:srgbClr val="BA2DA2"/>
                </a:solidFill>
                <a:latin typeface="Menlo" panose="020B0609030804020204" pitchFamily="49" charset="0"/>
              </a:rPr>
              <a:t>int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main(</a:t>
            </a:r>
            <a:r>
              <a:rPr lang="en-US" altLang="zh-TW" dirty="0" err="1">
                <a:solidFill>
                  <a:srgbClr val="BA2DA2"/>
                </a:solidFill>
                <a:latin typeface="Menlo" panose="020B0609030804020204" pitchFamily="49" charset="0"/>
              </a:rPr>
              <a:t>int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argc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 altLang="zh-TW" dirty="0">
                <a:solidFill>
                  <a:srgbClr val="BA2DA2"/>
                </a:solidFill>
                <a:latin typeface="Menlo" panose="020B0609030804020204" pitchFamily="49" charset="0"/>
              </a:rPr>
              <a:t>char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** 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argv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) {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altLang="zh-TW" dirty="0" err="1">
                <a:solidFill>
                  <a:srgbClr val="BA2DA2"/>
                </a:solidFill>
                <a:latin typeface="Menlo" panose="020B0609030804020204" pitchFamily="49" charset="0"/>
              </a:rPr>
              <a:t>int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i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num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pid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wstatus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sscanf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argv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[</a:t>
            </a:r>
            <a:r>
              <a:rPr lang="en-US" altLang="zh-TW" dirty="0">
                <a:solidFill>
                  <a:srgbClr val="272AD8"/>
                </a:solidFill>
                <a:latin typeface="Menlo" panose="020B0609030804020204" pitchFamily="49" charset="0"/>
              </a:rPr>
              <a:t>1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], </a:t>
            </a:r>
            <a:r>
              <a:rPr lang="en-US" altLang="zh-TW" dirty="0">
                <a:solidFill>
                  <a:srgbClr val="D12F1B"/>
                </a:solidFill>
                <a:latin typeface="Menlo" panose="020B0609030804020204" pitchFamily="49" charset="0"/>
              </a:rPr>
              <a:t>"%d"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, &amp;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num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altLang="zh-TW" dirty="0">
                <a:solidFill>
                  <a:srgbClr val="BA2DA2"/>
                </a:solidFill>
                <a:latin typeface="Menlo" panose="020B0609030804020204" pitchFamily="49" charset="0"/>
              </a:rPr>
              <a:t>for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(</a:t>
            </a:r>
            <a:r>
              <a:rPr lang="en-US" altLang="zh-TW" dirty="0" err="1">
                <a:solidFill>
                  <a:srgbClr val="BA2DA2"/>
                </a:solidFill>
                <a:latin typeface="Menlo" panose="020B0609030804020204" pitchFamily="49" charset="0"/>
              </a:rPr>
              <a:t>int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i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 altLang="zh-TW" dirty="0">
                <a:solidFill>
                  <a:srgbClr val="272AD8"/>
                </a:solidFill>
                <a:latin typeface="Menlo" panose="020B0609030804020204" pitchFamily="49" charset="0"/>
              </a:rPr>
              <a:t>0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; 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i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&lt;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num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; 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i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++) {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b="1" dirty="0">
                <a:solidFill>
                  <a:srgbClr val="000000"/>
                </a:solidFill>
                <a:latin typeface="Menlo" panose="020B0609030804020204" pitchFamily="49" charset="0"/>
              </a:rPr>
              <a:t>        </a:t>
            </a:r>
            <a:r>
              <a:rPr lang="en-US" altLang="zh-TW" b="1" dirty="0" err="1">
                <a:solidFill>
                  <a:srgbClr val="000000"/>
                </a:solidFill>
                <a:latin typeface="Menlo" panose="020B0609030804020204" pitchFamily="49" charset="0"/>
              </a:rPr>
              <a:t>pid</a:t>
            </a:r>
            <a:r>
              <a:rPr lang="en-US" altLang="zh-TW" b="1" dirty="0">
                <a:solidFill>
                  <a:srgbClr val="000000"/>
                </a:solidFill>
                <a:latin typeface="Menlo" panose="020B0609030804020204" pitchFamily="49" charset="0"/>
              </a:rPr>
              <a:t> = </a:t>
            </a:r>
            <a:r>
              <a:rPr lang="en-US" altLang="zh-TW" b="1" dirty="0" err="1">
                <a:solidFill>
                  <a:srgbClr val="000000"/>
                </a:solidFill>
                <a:latin typeface="Menlo" panose="020B0609030804020204" pitchFamily="49" charset="0"/>
              </a:rPr>
              <a:t>vfork</a:t>
            </a:r>
            <a:r>
              <a:rPr lang="en-US" altLang="zh-TW" b="1" dirty="0">
                <a:solidFill>
                  <a:srgbClr val="000000"/>
                </a:solidFill>
                <a:latin typeface="Menlo" panose="020B0609030804020204" pitchFamily="49" charset="0"/>
              </a:rPr>
              <a:t>();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    </a:t>
            </a:r>
            <a:r>
              <a:rPr lang="en-US" altLang="zh-TW" dirty="0">
                <a:solidFill>
                  <a:srgbClr val="BA2DA2"/>
                </a:solidFill>
                <a:latin typeface="Menlo" panose="020B0609030804020204" pitchFamily="49" charset="0"/>
              </a:rPr>
              <a:t>if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(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pid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==</a:t>
            </a:r>
            <a:r>
              <a:rPr lang="en-US" altLang="zh-TW" dirty="0">
                <a:solidFill>
                  <a:srgbClr val="272AD8"/>
                </a:solidFill>
                <a:latin typeface="Menlo" panose="020B0609030804020204" pitchFamily="49" charset="0"/>
              </a:rPr>
              <a:t>0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) exit(</a:t>
            </a:r>
            <a:r>
              <a:rPr lang="en-US" altLang="zh-TW" dirty="0">
                <a:solidFill>
                  <a:srgbClr val="272AD8"/>
                </a:solidFill>
                <a:latin typeface="Menlo" panose="020B0609030804020204" pitchFamily="49" charset="0"/>
              </a:rPr>
              <a:t>0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    </a:t>
            </a:r>
            <a:r>
              <a:rPr lang="en-US" altLang="zh-TW" dirty="0">
                <a:solidFill>
                  <a:srgbClr val="BA2DA2"/>
                </a:solidFill>
                <a:latin typeface="Menlo" panose="020B0609030804020204" pitchFamily="49" charset="0"/>
              </a:rPr>
              <a:t>if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(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pid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!= </a:t>
            </a:r>
            <a:r>
              <a:rPr lang="en-US" altLang="zh-TW" dirty="0">
                <a:solidFill>
                  <a:srgbClr val="272AD8"/>
                </a:solidFill>
                <a:latin typeface="Menlo" panose="020B0609030804020204" pitchFamily="49" charset="0"/>
              </a:rPr>
              <a:t>0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) </a:t>
            </a:r>
            <a:r>
              <a:rPr lang="en-US" altLang="zh-TW" dirty="0">
                <a:solidFill>
                  <a:srgbClr val="BA2DA2"/>
                </a:solidFill>
                <a:latin typeface="Menlo" panose="020B0609030804020204" pitchFamily="49" charset="0"/>
              </a:rPr>
              <a:t>continue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}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1513692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CF984A7-BE37-804C-8AE0-41ABAF183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F14CAC0-0EE0-FC43-86A6-FD46CB7D34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96690462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E285947-FC22-934E-9AB5-2CCE5F5D99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比較</a:t>
            </a:r>
            <a:endParaRPr kumimoji="1"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DBA8621-6406-7746-AC44-A2BCC1E191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 err="1"/>
              <a:t>manyFork</a:t>
            </a:r>
            <a:endParaRPr kumimoji="1"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BEB5B20E-111D-6945-ADB2-DB91B23FF0F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pPr marL="0" indent="0">
              <a:buNone/>
            </a:pPr>
            <a:r>
              <a:rPr lang="en-US" altLang="zh-TW" dirty="0"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$ time ./</a:t>
            </a:r>
            <a:r>
              <a:rPr lang="en-US" altLang="zh-TW" dirty="0" err="1"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manyFork</a:t>
            </a:r>
            <a:r>
              <a:rPr lang="en-US" altLang="zh-TW" dirty="0"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 100000</a:t>
            </a:r>
          </a:p>
          <a:p>
            <a:pPr marL="0" indent="0">
              <a:buNone/>
            </a:pPr>
            <a:r>
              <a:rPr lang="en-US" altLang="zh-TW" dirty="0"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real 0m1.810s</a:t>
            </a:r>
          </a:p>
          <a:p>
            <a:pPr marL="0" indent="0">
              <a:buNone/>
            </a:pPr>
            <a:r>
              <a:rPr lang="en-US" altLang="zh-TW" dirty="0"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user 0m0.073s</a:t>
            </a:r>
          </a:p>
          <a:p>
            <a:pPr marL="0" indent="0">
              <a:buNone/>
            </a:pPr>
            <a:r>
              <a:rPr lang="en-US" altLang="zh-TW" dirty="0">
                <a:solidFill>
                  <a:srgbClr val="FFFF00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sys 0m1.612s</a:t>
            </a:r>
          </a:p>
        </p:txBody>
      </p:sp>
      <p:sp>
        <p:nvSpPr>
          <p:cNvPr id="6" name="文字版面配置區 5">
            <a:extLst>
              <a:ext uri="{FF2B5EF4-FFF2-40B4-BE49-F238E27FC236}">
                <a16:creationId xmlns:a16="http://schemas.microsoft.com/office/drawing/2014/main" id="{AC67646F-E7A4-FB49-9570-67413A15DC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kumimoji="1" lang="en-US" altLang="zh-TW" dirty="0" err="1"/>
              <a:t>manyVFork</a:t>
            </a:r>
            <a:endParaRPr kumimoji="1" lang="zh-TW" altLang="en-US" dirty="0"/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B16056E8-E17A-2544-A7B9-FE46E78DCE77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pPr marL="0" indent="0">
              <a:buNone/>
            </a:pPr>
            <a:r>
              <a:rPr lang="en-US" altLang="zh-TW" dirty="0"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$time ./</a:t>
            </a:r>
            <a:r>
              <a:rPr lang="en-US" altLang="zh-TW" dirty="0" err="1"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manyVFork</a:t>
            </a:r>
            <a:r>
              <a:rPr lang="en-US" altLang="zh-TW" dirty="0"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 100000</a:t>
            </a:r>
          </a:p>
          <a:p>
            <a:pPr marL="0" indent="0">
              <a:buNone/>
            </a:pPr>
            <a:r>
              <a:rPr lang="en-US" altLang="zh-TW" dirty="0"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real 0m0.534s</a:t>
            </a:r>
          </a:p>
          <a:p>
            <a:pPr marL="0" indent="0">
              <a:buNone/>
            </a:pPr>
            <a:r>
              <a:rPr lang="en-US" altLang="zh-TW" dirty="0"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user 0m0.005s</a:t>
            </a:r>
          </a:p>
          <a:p>
            <a:pPr marL="0" indent="0">
              <a:buNone/>
            </a:pPr>
            <a:r>
              <a:rPr lang="en-US" altLang="zh-TW" dirty="0">
                <a:solidFill>
                  <a:srgbClr val="FFFF00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sys 0m0.404s</a:t>
            </a:r>
          </a:p>
        </p:txBody>
      </p:sp>
    </p:spTree>
    <p:extLst>
      <p:ext uri="{BB962C8B-B14F-4D97-AF65-F5344CB8AC3E}">
        <p14:creationId xmlns:p14="http://schemas.microsoft.com/office/powerpoint/2010/main" val="391604747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>
            <a:extLst>
              <a:ext uri="{FF2B5EF4-FFF2-40B4-BE49-F238E27FC236}">
                <a16:creationId xmlns:a16="http://schemas.microsoft.com/office/drawing/2014/main" id="{6E3C58B3-C9F8-894C-B4DC-C7F9E4440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使用</a:t>
            </a:r>
            <a:r>
              <a:rPr kumimoji="1" lang="en-US" altLang="zh-CN" dirty="0" err="1"/>
              <a:t>vfork</a:t>
            </a:r>
            <a:r>
              <a:rPr kumimoji="1" lang="zh-CN" altLang="en-US" dirty="0"/>
              <a:t>替代</a:t>
            </a:r>
            <a:r>
              <a:rPr kumimoji="1" lang="en-US" altLang="zh-CN" dirty="0"/>
              <a:t>fork</a:t>
            </a:r>
            <a:endParaRPr kumimoji="1" lang="zh-TW" altLang="en-US" dirty="0"/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FC91B9B1-F31B-4541-A621-DDF0BBD962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kumimoji="1" lang="zh-TW" altLang="en-US" sz="5400" dirty="0"/>
              <a:t>“只有在</a:t>
            </a:r>
            <a:r>
              <a:rPr kumimoji="1" lang="en-US" altLang="zh-TW" sz="5400" dirty="0"/>
              <a:t>fork</a:t>
            </a:r>
            <a:r>
              <a:rPr kumimoji="1" lang="zh-CN" altLang="en-US" sz="5400" dirty="0"/>
              <a:t>後</a:t>
            </a:r>
            <a:r>
              <a:rPr kumimoji="1" lang="zh-CN" altLang="en-US" sz="5400" dirty="0">
                <a:solidFill>
                  <a:srgbClr val="C00000"/>
                </a:solidFill>
              </a:rPr>
              <a:t>馬上跟著</a:t>
            </a:r>
            <a:endParaRPr kumimoji="1" lang="en-US" altLang="zh-CN" sz="5400" dirty="0">
              <a:solidFill>
                <a:srgbClr val="C00000"/>
              </a:solidFill>
            </a:endParaRPr>
          </a:p>
          <a:p>
            <a:pPr marL="0" indent="0" algn="ctr">
              <a:buNone/>
            </a:pPr>
            <a:r>
              <a:rPr kumimoji="1" lang="en-US" altLang="zh-CN" sz="5400" dirty="0" err="1"/>
              <a:t>execve</a:t>
            </a:r>
            <a:r>
              <a:rPr kumimoji="1" lang="zh-CN" altLang="en-US" sz="5400" dirty="0"/>
              <a:t>時才用</a:t>
            </a:r>
            <a:r>
              <a:rPr kumimoji="1" lang="en-US" altLang="zh-CN" sz="5400" dirty="0" err="1"/>
              <a:t>vfork</a:t>
            </a:r>
            <a:r>
              <a:rPr kumimoji="1" lang="zh-TW" altLang="en-US" sz="5400" dirty="0"/>
              <a:t>”</a:t>
            </a:r>
            <a:endParaRPr kumimoji="1" lang="en-US" altLang="zh-TW" sz="5400" dirty="0"/>
          </a:p>
          <a:p>
            <a:pPr marL="0" indent="0" algn="ctr">
              <a:buNone/>
            </a:pPr>
            <a:r>
              <a:rPr kumimoji="1" lang="zh-CN" altLang="en-US" dirty="0"/>
              <a:t>否則</a:t>
            </a:r>
            <a:r>
              <a:rPr kumimoji="1" lang="en-US" altLang="zh-CN" dirty="0"/>
              <a:t>child</a:t>
            </a:r>
            <a:r>
              <a:rPr kumimoji="1" lang="zh-CN" altLang="en-US" dirty="0"/>
              <a:t>會改到</a:t>
            </a:r>
            <a:r>
              <a:rPr kumimoji="1" lang="en-US" altLang="zh-CN" dirty="0"/>
              <a:t>parent</a:t>
            </a:r>
            <a:r>
              <a:rPr kumimoji="1" lang="zh-CN" altLang="en-US" dirty="0"/>
              <a:t>的資料，這通常是我們不樂見的</a:t>
            </a:r>
            <a:endParaRPr kumimoji="1"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72030796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02C8820-DB8E-464C-B842-F0108BCA4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使用</a:t>
            </a:r>
            <a:r>
              <a:rPr kumimoji="1" lang="en-US" altLang="zh-CN" dirty="0" err="1"/>
              <a:t>vfork</a:t>
            </a:r>
            <a:r>
              <a:rPr kumimoji="1" lang="zh-CN" altLang="en-US" dirty="0"/>
              <a:t>替代</a:t>
            </a:r>
            <a:r>
              <a:rPr kumimoji="1" lang="en-US" altLang="zh-CN" dirty="0"/>
              <a:t>fork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A164375-9700-BC49-9FBE-28708B1DA9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kumimoji="1" lang="en-US" altLang="zh-TW" sz="5400" dirty="0" err="1"/>
              <a:t>vfork</a:t>
            </a:r>
            <a:r>
              <a:rPr kumimoji="1" lang="zh-CN" altLang="en-US" sz="5400" dirty="0"/>
              <a:t>並不能完全取代</a:t>
            </a:r>
            <a:r>
              <a:rPr kumimoji="1" lang="en-US" altLang="zh-CN" sz="5400" dirty="0"/>
              <a:t>fork</a:t>
            </a:r>
          </a:p>
          <a:p>
            <a:pPr marL="0" indent="0" algn="ctr">
              <a:buNone/>
            </a:pPr>
            <a:r>
              <a:rPr kumimoji="1" lang="zh-CN" altLang="en-US" dirty="0"/>
              <a:t>因為</a:t>
            </a:r>
            <a:r>
              <a:rPr kumimoji="1" lang="en-US" altLang="zh-CN" dirty="0"/>
              <a:t>parent</a:t>
            </a:r>
            <a:r>
              <a:rPr kumimoji="1" lang="zh-CN" altLang="en-US" dirty="0"/>
              <a:t>會暫停執行，直到</a:t>
            </a:r>
            <a:r>
              <a:rPr kumimoji="1" lang="en-US" altLang="zh-CN" dirty="0"/>
              <a:t>child</a:t>
            </a:r>
            <a:r>
              <a:rPr kumimoji="1" lang="zh-CN" altLang="en-US" dirty="0"/>
              <a:t>執行</a:t>
            </a:r>
            <a:r>
              <a:rPr kumimoji="1" lang="en-US" altLang="zh-CN" dirty="0" err="1"/>
              <a:t>execve</a:t>
            </a:r>
            <a:r>
              <a:rPr kumimoji="1" lang="zh-CN" altLang="en-US" dirty="0"/>
              <a:t>或結束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5921121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B4C48E1-2093-CA47-89A5-73B9B0CAF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使用</a:t>
            </a:r>
            <a:r>
              <a:rPr kumimoji="1" lang="en-US" altLang="zh-CN" dirty="0" err="1"/>
              <a:t>vfork</a:t>
            </a:r>
            <a:r>
              <a:rPr kumimoji="1" lang="zh-CN" altLang="en-US" dirty="0"/>
              <a:t>替代</a:t>
            </a:r>
            <a:r>
              <a:rPr kumimoji="1" lang="en-US" altLang="zh-CN" dirty="0"/>
              <a:t>fork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B1AC1E1-F9B4-574B-90B8-59CD5E3EBE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kumimoji="1" lang="zh-TW" altLang="en-US" dirty="0"/>
              <a:t>在上述前提下，可以直接將</a:t>
            </a:r>
            <a:r>
              <a:rPr kumimoji="1" lang="en-US" altLang="zh-TW" dirty="0"/>
              <a:t>fork</a:t>
            </a:r>
            <a:r>
              <a:rPr kumimoji="1" lang="zh-CN" altLang="en-US" dirty="0"/>
              <a:t>改成</a:t>
            </a:r>
            <a:r>
              <a:rPr kumimoji="1" lang="en-US" altLang="zh-CN" dirty="0" err="1"/>
              <a:t>vfork</a:t>
            </a:r>
            <a:endParaRPr kumimoji="1" lang="en-US" altLang="zh-CN" dirty="0"/>
          </a:p>
          <a:p>
            <a:pPr>
              <a:lnSpc>
                <a:spcPct val="150000"/>
              </a:lnSpc>
            </a:pPr>
            <a:r>
              <a:rPr kumimoji="1" lang="zh-CN" altLang="en-US" dirty="0"/>
              <a:t>課堂作業：</a:t>
            </a:r>
            <a:endParaRPr kumimoji="1" lang="en-US" altLang="zh-CN" dirty="0"/>
          </a:p>
          <a:p>
            <a:pPr marL="457200" lvl="1" indent="0">
              <a:lnSpc>
                <a:spcPct val="150000"/>
              </a:lnSpc>
              <a:buNone/>
            </a:pPr>
            <a:r>
              <a:rPr kumimoji="1" lang="zh-CN" altLang="en-US" sz="2800" dirty="0"/>
              <a:t>將</a:t>
            </a:r>
            <a:r>
              <a:rPr kumimoji="1" lang="en-US" altLang="zh-CN" sz="2800" dirty="0" err="1"/>
              <a:t>myShell</a:t>
            </a:r>
            <a:r>
              <a:rPr kumimoji="1" lang="zh-CN" altLang="en-US" sz="2800" dirty="0"/>
              <a:t>改用</a:t>
            </a:r>
            <a:r>
              <a:rPr kumimoji="1" lang="en-US" altLang="zh-CN" sz="2800" dirty="0" err="1"/>
              <a:t>vfork</a:t>
            </a:r>
            <a:endParaRPr kumimoji="1"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74619024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 descr="File:Newspaper Zombie.png">
            <a:hlinkClick r:id="rId2"/>
            <a:extLst>
              <a:ext uri="{FF2B5EF4-FFF2-40B4-BE49-F238E27FC236}">
                <a16:creationId xmlns:a16="http://schemas.microsoft.com/office/drawing/2014/main" id="{7A758E3A-5047-BF4B-98E5-76C3F1D50C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8850" y="485775"/>
            <a:ext cx="4495800" cy="608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標題 3">
            <a:extLst>
              <a:ext uri="{FF2B5EF4-FFF2-40B4-BE49-F238E27FC236}">
                <a16:creationId xmlns:a16="http://schemas.microsoft.com/office/drawing/2014/main" id="{4C61D7DD-1B28-E247-B055-CE7B437326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3543301"/>
            <a:ext cx="10515600" cy="1019174"/>
          </a:xfrm>
          <a:solidFill>
            <a:srgbClr val="FFFFFF">
              <a:alpha val="50196"/>
            </a:srgbClr>
          </a:solidFill>
        </p:spPr>
        <p:txBody>
          <a:bodyPr>
            <a:normAutofit/>
          </a:bodyPr>
          <a:lstStyle/>
          <a:p>
            <a:r>
              <a:rPr kumimoji="1" lang="zh-TW" altLang="en-US" dirty="0">
                <a:solidFill>
                  <a:srgbClr val="C00000"/>
                </a:solidFill>
              </a:rPr>
              <a:t>殭屍問題（</a:t>
            </a:r>
            <a:r>
              <a:rPr kumimoji="1" lang="en-US" altLang="zh-TW" dirty="0">
                <a:solidFill>
                  <a:srgbClr val="C00000"/>
                </a:solidFill>
              </a:rPr>
              <a:t>zombie process</a:t>
            </a:r>
            <a:r>
              <a:rPr kumimoji="1" lang="zh-TW" altLang="en-US" dirty="0">
                <a:solidFill>
                  <a:srgbClr val="C00000"/>
                </a:solidFill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8997714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E82F8F4B-03D7-2147-AA93-8BEDA6C0A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zombie.c</a:t>
            </a:r>
            <a:endParaRPr kumimoji="1"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C275CD79-CCB0-9D46-8DA3-6C867462DB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altLang="zh-TW" dirty="0" err="1">
                <a:solidFill>
                  <a:srgbClr val="BA2DA2"/>
                </a:solidFill>
                <a:latin typeface="Menlo" panose="020B0609030804020204" pitchFamily="49" charset="0"/>
              </a:rPr>
              <a:t>int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main(</a:t>
            </a:r>
            <a:r>
              <a:rPr lang="en-US" altLang="zh-TW" dirty="0" err="1">
                <a:solidFill>
                  <a:srgbClr val="BA2DA2"/>
                </a:solidFill>
                <a:latin typeface="Menlo" panose="020B0609030804020204" pitchFamily="49" charset="0"/>
              </a:rPr>
              <a:t>int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argc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 altLang="zh-TW" dirty="0">
                <a:solidFill>
                  <a:srgbClr val="BA2DA2"/>
                </a:solidFill>
                <a:latin typeface="Menlo" panose="020B0609030804020204" pitchFamily="49" charset="0"/>
              </a:rPr>
              <a:t>char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** 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argv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) {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altLang="zh-TW" dirty="0" err="1">
                <a:solidFill>
                  <a:srgbClr val="BA2DA2"/>
                </a:solidFill>
                <a:latin typeface="Menlo" panose="020B0609030804020204" pitchFamily="49" charset="0"/>
              </a:rPr>
              <a:t>int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i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num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pid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wstatus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sscanf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argv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[</a:t>
            </a:r>
            <a:r>
              <a:rPr lang="en-US" altLang="zh-TW" dirty="0">
                <a:solidFill>
                  <a:srgbClr val="272AD8"/>
                </a:solidFill>
                <a:latin typeface="Menlo" panose="020B0609030804020204" pitchFamily="49" charset="0"/>
              </a:rPr>
              <a:t>1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], </a:t>
            </a:r>
            <a:r>
              <a:rPr lang="en-US" altLang="zh-TW" dirty="0">
                <a:solidFill>
                  <a:srgbClr val="D12F1B"/>
                </a:solidFill>
                <a:latin typeface="Menlo" panose="020B0609030804020204" pitchFamily="49" charset="0"/>
              </a:rPr>
              <a:t>"%d"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, &amp;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num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altLang="zh-TW" dirty="0">
                <a:solidFill>
                  <a:srgbClr val="BA2DA2"/>
                </a:solidFill>
                <a:latin typeface="Menlo" panose="020B0609030804020204" pitchFamily="49" charset="0"/>
              </a:rPr>
              <a:t>for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(</a:t>
            </a:r>
            <a:r>
              <a:rPr lang="en-US" altLang="zh-TW" dirty="0" err="1">
                <a:solidFill>
                  <a:srgbClr val="BA2DA2"/>
                </a:solidFill>
                <a:latin typeface="Menlo" panose="020B0609030804020204" pitchFamily="49" charset="0"/>
              </a:rPr>
              <a:t>int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i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 altLang="zh-TW" dirty="0">
                <a:solidFill>
                  <a:srgbClr val="272AD8"/>
                </a:solidFill>
                <a:latin typeface="Menlo" panose="020B0609030804020204" pitchFamily="49" charset="0"/>
              </a:rPr>
              <a:t>0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; 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i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&lt;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num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; 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i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++) {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    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pid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= 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vfork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();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    </a:t>
            </a:r>
            <a:r>
              <a:rPr lang="en-US" altLang="zh-TW" dirty="0">
                <a:solidFill>
                  <a:srgbClr val="BA2DA2"/>
                </a:solidFill>
                <a:latin typeface="Menlo" panose="020B0609030804020204" pitchFamily="49" charset="0"/>
              </a:rPr>
              <a:t>if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(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pid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==</a:t>
            </a:r>
            <a:r>
              <a:rPr lang="en-US" altLang="zh-TW" dirty="0">
                <a:solidFill>
                  <a:srgbClr val="272AD8"/>
                </a:solidFill>
                <a:latin typeface="Menlo" panose="020B0609030804020204" pitchFamily="49" charset="0"/>
              </a:rPr>
              <a:t>0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) exit(</a:t>
            </a:r>
            <a:r>
              <a:rPr lang="en-US" altLang="zh-TW" dirty="0">
                <a:solidFill>
                  <a:srgbClr val="272AD8"/>
                </a:solidFill>
                <a:latin typeface="Menlo" panose="020B0609030804020204" pitchFamily="49" charset="0"/>
              </a:rPr>
              <a:t>0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    </a:t>
            </a:r>
            <a:r>
              <a:rPr lang="en-US" altLang="zh-TW" dirty="0">
                <a:solidFill>
                  <a:srgbClr val="BA2DA2"/>
                </a:solidFill>
                <a:latin typeface="Menlo" panose="020B0609030804020204" pitchFamily="49" charset="0"/>
              </a:rPr>
              <a:t>if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(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pid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!= </a:t>
            </a:r>
            <a:r>
              <a:rPr lang="en-US" altLang="zh-TW" dirty="0">
                <a:solidFill>
                  <a:srgbClr val="272AD8"/>
                </a:solidFill>
                <a:latin typeface="Menlo" panose="020B0609030804020204" pitchFamily="49" charset="0"/>
              </a:rPr>
              <a:t>0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) </a:t>
            </a:r>
            <a:r>
              <a:rPr lang="en-US" altLang="zh-TW" dirty="0">
                <a:solidFill>
                  <a:srgbClr val="BA2DA2"/>
                </a:solidFill>
                <a:latin typeface="Menlo" panose="020B0609030804020204" pitchFamily="49" charset="0"/>
              </a:rPr>
              <a:t>continue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}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altLang="zh-TW" dirty="0">
                <a:solidFill>
                  <a:srgbClr val="BA2DA2"/>
                </a:solidFill>
                <a:latin typeface="Menlo" panose="020B0609030804020204" pitchFamily="49" charset="0"/>
              </a:rPr>
              <a:t>if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(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pid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!= </a:t>
            </a:r>
            <a:r>
              <a:rPr lang="en-US" altLang="zh-TW" dirty="0">
                <a:solidFill>
                  <a:srgbClr val="272AD8"/>
                </a:solidFill>
                <a:latin typeface="Menlo" panose="020B0609030804020204" pitchFamily="49" charset="0"/>
              </a:rPr>
              <a:t>0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    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getchar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();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73129492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515BF20F-6B4D-E044-88C2-49FC65D93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結果</a:t>
            </a:r>
            <a:endParaRPr kumimoji="1" lang="zh-TW" altLang="en-US" dirty="0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82F96EF0-0D66-6A41-B326-87D274972E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/>
              <a:t>產生</a:t>
            </a:r>
            <a:r>
              <a:rPr kumimoji="1" lang="en-US" altLang="zh-TW" dirty="0"/>
              <a:t>zombie</a:t>
            </a:r>
            <a:endParaRPr kumimoji="1" lang="zh-TW" altLang="en-US" dirty="0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A019A25E-B780-4841-8A9C-383B045BF03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kumimoji="1" lang="en-US" altLang="zh-TW" sz="4000" dirty="0">
                <a:ea typeface="Microsoft YaHei Light" panose="020B0502040204020203" pitchFamily="34" charset="-122"/>
              </a:rPr>
              <a:t>./zombie 10000</a:t>
            </a:r>
            <a:endParaRPr kumimoji="1" lang="zh-TW" altLang="en-US" sz="4000" dirty="0">
              <a:ea typeface="Microsoft YaHei Light" panose="020B0502040204020203" pitchFamily="34" charset="-122"/>
            </a:endParaRPr>
          </a:p>
        </p:txBody>
      </p:sp>
      <p:sp>
        <p:nvSpPr>
          <p:cNvPr id="7" name="文字版面配置區 6">
            <a:extLst>
              <a:ext uri="{FF2B5EF4-FFF2-40B4-BE49-F238E27FC236}">
                <a16:creationId xmlns:a16="http://schemas.microsoft.com/office/drawing/2014/main" id="{A2F370DC-26C5-FB4C-A5DB-D5E593C5EE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kumimoji="1" lang="zh-TW" altLang="en-US" dirty="0"/>
              <a:t>觀察</a:t>
            </a:r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4A29BBD7-27D8-5544-A559-8E09A5FA6A8B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altLang="zh-TW" dirty="0"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$</a:t>
            </a:r>
            <a:r>
              <a:rPr lang="en-US" altLang="zh-TW" dirty="0" err="1"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ps</a:t>
            </a:r>
            <a:r>
              <a:rPr lang="en-US" altLang="zh-TW" dirty="0"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 -a</a:t>
            </a:r>
          </a:p>
          <a:p>
            <a:pPr marL="0" indent="0">
              <a:buNone/>
            </a:pPr>
            <a:r>
              <a:rPr lang="en-US" altLang="zh-TW" dirty="0"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32753 pts/0    00:00:00 zombie &lt;defunct&gt;</a:t>
            </a:r>
          </a:p>
          <a:p>
            <a:pPr marL="0" indent="0">
              <a:buNone/>
            </a:pPr>
            <a:r>
              <a:rPr lang="en-US" altLang="zh-TW" dirty="0"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32754 pts/0    00:00:00 zombie &lt;defunct&gt;</a:t>
            </a:r>
          </a:p>
          <a:p>
            <a:pPr marL="0" indent="0">
              <a:buNone/>
            </a:pPr>
            <a:r>
              <a:rPr lang="en-US" altLang="zh-TW" dirty="0"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32755 pts/0    00:00:00 zombie &lt;defunct&gt;</a:t>
            </a:r>
          </a:p>
          <a:p>
            <a:pPr marL="0" indent="0">
              <a:buNone/>
            </a:pPr>
            <a:r>
              <a:rPr lang="en-US" altLang="zh-TW" dirty="0"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32756 pts/0    00:00:00 zombie &lt;defunct&gt;</a:t>
            </a:r>
          </a:p>
          <a:p>
            <a:pPr marL="0" indent="0">
              <a:buNone/>
            </a:pPr>
            <a:r>
              <a:rPr lang="en-US" altLang="zh-TW" dirty="0"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32757 pts/0    00:00:00 zombie &lt;defunct&gt;</a:t>
            </a:r>
          </a:p>
          <a:p>
            <a:pPr marL="0" indent="0">
              <a:buNone/>
            </a:pPr>
            <a:r>
              <a:rPr lang="en-US" altLang="zh-TW" dirty="0"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32758 pts/0    00:00:00 zombie &lt;defunct&gt;</a:t>
            </a:r>
          </a:p>
          <a:p>
            <a:pPr marL="0" indent="0">
              <a:buNone/>
            </a:pPr>
            <a:r>
              <a:rPr lang="en-US" altLang="zh-TW" dirty="0"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32759 pts/0    00:00:00 zombie &lt;defunct&gt;</a:t>
            </a:r>
          </a:p>
          <a:p>
            <a:pPr marL="0" indent="0">
              <a:buNone/>
            </a:pPr>
            <a:r>
              <a:rPr lang="en-US" altLang="zh-TW" dirty="0"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32760 pts/0    00:00:00 zombie &lt;defunct&gt;</a:t>
            </a:r>
          </a:p>
        </p:txBody>
      </p:sp>
    </p:spTree>
    <p:extLst>
      <p:ext uri="{BB962C8B-B14F-4D97-AF65-F5344CB8AC3E}">
        <p14:creationId xmlns:p14="http://schemas.microsoft.com/office/powerpoint/2010/main" val="59983401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F72FA1C-9F4E-F346-AF21-FB03FA65A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結果</a:t>
            </a:r>
            <a:r>
              <a:rPr kumimoji="1" lang="en-US" altLang="zh-TW" dirty="0"/>
              <a:t> – </a:t>
            </a:r>
            <a:r>
              <a:rPr kumimoji="1" lang="zh-CN" altLang="en-US" dirty="0"/>
              <a:t>造成的影響</a:t>
            </a:r>
            <a:endParaRPr kumimoji="1" lang="zh-TW" altLang="en-US" dirty="0"/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1EF11020-D43B-BD4C-AD52-71712C1CD0EF}"/>
              </a:ext>
            </a:extLst>
          </p:cNvPr>
          <p:cNvSpPr>
            <a:spLocks noGrp="1"/>
          </p:cNvSpPr>
          <p:nvPr>
            <p:ph idx="1"/>
          </p:nvPr>
        </p:nvSpPr>
        <p:spPr/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2400" dirty="0"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$ </a:t>
            </a:r>
            <a:r>
              <a:rPr lang="en-US" altLang="zh-TW" sz="2400" dirty="0" err="1"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sudo</a:t>
            </a:r>
            <a:r>
              <a:rPr lang="en-US" altLang="zh-TW" sz="2400" dirty="0"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 less /proc/</a:t>
            </a:r>
            <a:r>
              <a:rPr lang="en-US" altLang="zh-TW" sz="2400" dirty="0" err="1"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slabinfo</a:t>
            </a:r>
            <a:r>
              <a:rPr lang="en-US" altLang="zh-TW" sz="2400" dirty="0"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 | grep </a:t>
            </a:r>
            <a:r>
              <a:rPr lang="en-US" altLang="zh-TW" sz="2400" dirty="0" err="1"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task_struct</a:t>
            </a:r>
            <a:endParaRPr lang="en-US" altLang="zh-TW" sz="2400" dirty="0">
              <a:latin typeface="Consolas" panose="020B0609020204030204" pitchFamily="49" charset="0"/>
              <a:ea typeface="Microsoft YaHei Light" panose="020B0502040204020203" pitchFamily="34" charset="-122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sz="2400" dirty="0"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# name 		&lt;</a:t>
            </a:r>
            <a:r>
              <a:rPr lang="en-US" altLang="zh-TW" sz="2400" dirty="0" err="1"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active_objs</a:t>
            </a:r>
            <a:r>
              <a:rPr lang="en-US" altLang="zh-TW" sz="2400" dirty="0"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&gt; 	&lt;</a:t>
            </a:r>
            <a:r>
              <a:rPr lang="en-US" altLang="zh-TW" sz="2400" dirty="0" err="1"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num_objs</a:t>
            </a:r>
            <a:r>
              <a:rPr lang="en-US" altLang="zh-TW" sz="2400" dirty="0"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&gt; 	&lt;</a:t>
            </a:r>
            <a:r>
              <a:rPr lang="en-US" altLang="zh-TW" sz="2400" dirty="0" err="1"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objsize</a:t>
            </a:r>
            <a:r>
              <a:rPr lang="en-US" altLang="zh-TW" sz="2400" dirty="0"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altLang="zh-TW" sz="2400" dirty="0" err="1"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task_struct</a:t>
            </a:r>
            <a:r>
              <a:rPr lang="en-US" altLang="zh-TW" sz="2400" dirty="0"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	10257  		10280   		6016</a:t>
            </a:r>
          </a:p>
          <a:p>
            <a:pPr marL="0" indent="0">
              <a:buNone/>
            </a:pPr>
            <a:endParaRPr lang="en-US" altLang="zh-TW" sz="2400" dirty="0">
              <a:latin typeface="Consolas" panose="020B0609020204030204" pitchFamily="49" charset="0"/>
              <a:ea typeface="Microsoft YaHei Light" panose="020B0502040204020203" pitchFamily="34" charset="-122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sz="2400" dirty="0">
                <a:solidFill>
                  <a:srgbClr val="FFFF00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/*</a:t>
            </a:r>
            <a:r>
              <a:rPr lang="zh-CN" altLang="en-US" sz="24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總共浪費掉</a:t>
            </a:r>
            <a:r>
              <a:rPr lang="en-US" altLang="zh-CN" sz="24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10257*6016 = 58.84MB</a:t>
            </a:r>
            <a:r>
              <a:rPr lang="zh-CN" altLang="en-US" sz="24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核心記憶體</a:t>
            </a:r>
            <a:r>
              <a:rPr lang="en-US" altLang="zh-CN" sz="24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*/</a:t>
            </a:r>
          </a:p>
          <a:p>
            <a:pPr marL="0" indent="0">
              <a:buNone/>
            </a:pPr>
            <a:r>
              <a:rPr lang="en-US" altLang="zh-TW" sz="2400" dirty="0"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$ </a:t>
            </a:r>
            <a:r>
              <a:rPr lang="en-US" altLang="zh-TW" sz="2400" dirty="0" err="1"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ulimit</a:t>
            </a:r>
            <a:r>
              <a:rPr lang="en-US" altLang="zh-TW" sz="2400" dirty="0"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 -a | grep process</a:t>
            </a:r>
          </a:p>
          <a:p>
            <a:pPr marL="0" indent="0">
              <a:buNone/>
            </a:pPr>
            <a:r>
              <a:rPr lang="en-US" altLang="zh-TW" sz="2400" dirty="0"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max user processes              (-u) 127320</a:t>
            </a:r>
          </a:p>
          <a:p>
            <a:pPr marL="0" indent="0">
              <a:buNone/>
            </a:pPr>
            <a:r>
              <a:rPr lang="en-US" altLang="zh-TW" sz="2400" dirty="0">
                <a:solidFill>
                  <a:srgbClr val="FFFF00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/*</a:t>
            </a:r>
            <a:r>
              <a:rPr lang="zh-CN" altLang="en-US" sz="24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每個使用者可以開啟的</a:t>
            </a:r>
            <a:r>
              <a:rPr lang="en-US" altLang="zh-CN" sz="24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process</a:t>
            </a:r>
            <a:r>
              <a:rPr lang="zh-CN" altLang="en-US" sz="24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數量有限，</a:t>
            </a:r>
            <a:r>
              <a:rPr lang="en-US" altLang="zh-CN" sz="24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zombie process</a:t>
            </a:r>
            <a:r>
              <a:rPr lang="zh-CN" altLang="en-US" sz="24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也算在內</a:t>
            </a:r>
            <a:r>
              <a:rPr lang="en-US" altLang="zh-CN" sz="24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*/</a:t>
            </a:r>
          </a:p>
          <a:p>
            <a:pPr marL="0" indent="0">
              <a:buNone/>
            </a:pPr>
            <a:r>
              <a:rPr lang="en-US" altLang="zh-TW" sz="2400" dirty="0">
                <a:solidFill>
                  <a:srgbClr val="FFFF00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/*zombie process</a:t>
            </a:r>
            <a:r>
              <a:rPr lang="zh-CN" altLang="en-US" sz="24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沒辦法</a:t>
            </a:r>
            <a:r>
              <a:rPr lang="en-US" altLang="zh-CN" sz="24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kill</a:t>
            </a:r>
            <a:r>
              <a:rPr lang="zh-CN" altLang="en-US" sz="24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掉</a:t>
            </a:r>
            <a:r>
              <a:rPr lang="en-US" altLang="zh-CN" sz="24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*/</a:t>
            </a:r>
            <a:endParaRPr lang="en-US" altLang="zh-TW" sz="2400" dirty="0">
              <a:solidFill>
                <a:srgbClr val="FFFF00"/>
              </a:solidFill>
              <a:latin typeface="Consolas" panose="020B0609020204030204" pitchFamily="49" charset="0"/>
              <a:ea typeface="Microsoft YaHei Light" panose="020B0502040204020203" pitchFamily="34" charset="-122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46514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918ED9B3-9358-BE41-8EF8-BB54C916EBD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42" r="1" b="18094"/>
          <a:stretch/>
        </p:blipFill>
        <p:spPr>
          <a:xfrm>
            <a:off x="292197" y="1290210"/>
            <a:ext cx="7058306" cy="4107392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258449D0-AD73-FF49-92DD-7B9B158A6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767072"/>
            <a:ext cx="6594189" cy="1625210"/>
          </a:xfrm>
        </p:spPr>
        <p:txBody>
          <a:bodyPr>
            <a:normAutofit/>
          </a:bodyPr>
          <a:lstStyle/>
          <a:p>
            <a:pPr algn="r"/>
            <a:r>
              <a:rPr kumimoji="1" lang="en-US" altLang="zh-TW">
                <a:solidFill>
                  <a:srgbClr val="FFFFFF"/>
                </a:solidFill>
              </a:rPr>
              <a:t>Zombie process</a:t>
            </a:r>
            <a:endParaRPr kumimoji="1" lang="zh-TW" altLang="en-US">
              <a:solidFill>
                <a:srgbClr val="FFFFFF"/>
              </a:solidFill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7704E98-27DB-C54A-ADC2-A9E7151C57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9319" y="917725"/>
            <a:ext cx="3424739" cy="4852362"/>
          </a:xfrm>
        </p:spPr>
        <p:txBody>
          <a:bodyPr anchor="ctr">
            <a:normAutofit/>
          </a:bodyPr>
          <a:lstStyle/>
          <a:p>
            <a:r>
              <a:rPr kumimoji="1" lang="zh-CN" altLang="en-US" sz="3200" dirty="0">
                <a:solidFill>
                  <a:schemeClr val="tx1"/>
                </a:solidFill>
              </a:rPr>
              <a:t>因此</a:t>
            </a:r>
            <a:r>
              <a:rPr kumimoji="1" lang="en-US" altLang="zh-CN" sz="3200" dirty="0">
                <a:solidFill>
                  <a:schemeClr val="tx1"/>
                </a:solidFill>
              </a:rPr>
              <a:t>parent</a:t>
            </a:r>
            <a:r>
              <a:rPr kumimoji="1" lang="zh-CN" altLang="en-US" sz="3200" dirty="0">
                <a:solidFill>
                  <a:schemeClr val="tx1"/>
                </a:solidFill>
              </a:rPr>
              <a:t>一定要執行</a:t>
            </a:r>
            <a:r>
              <a:rPr kumimoji="1" lang="en-US" altLang="zh-CN" sz="3200" dirty="0">
                <a:solidFill>
                  <a:schemeClr val="tx1"/>
                </a:solidFill>
              </a:rPr>
              <a:t>wait()</a:t>
            </a:r>
            <a:r>
              <a:rPr kumimoji="1" lang="zh-CN" altLang="en-US" sz="3200" dirty="0">
                <a:solidFill>
                  <a:schemeClr val="tx1"/>
                </a:solidFill>
              </a:rPr>
              <a:t>，將</a:t>
            </a:r>
            <a:r>
              <a:rPr kumimoji="1" lang="en-US" altLang="zh-CN" sz="3200" dirty="0">
                <a:solidFill>
                  <a:schemeClr val="tx1"/>
                </a:solidFill>
              </a:rPr>
              <a:t>child</a:t>
            </a:r>
            <a:r>
              <a:rPr kumimoji="1" lang="zh-CN" altLang="en-US" sz="3200" dirty="0">
                <a:solidFill>
                  <a:schemeClr val="tx1"/>
                </a:solidFill>
              </a:rPr>
              <a:t>回收</a:t>
            </a:r>
            <a:endParaRPr kumimoji="1" lang="en-US" altLang="zh-CN" sz="3200" dirty="0">
              <a:solidFill>
                <a:schemeClr val="tx1"/>
              </a:solidFill>
            </a:endParaRPr>
          </a:p>
          <a:p>
            <a:r>
              <a:rPr kumimoji="1" lang="zh-CN" altLang="en-US" sz="3200" dirty="0">
                <a:solidFill>
                  <a:schemeClr val="tx1"/>
                </a:solidFill>
              </a:rPr>
              <a:t>但如果忘記，怎麼辦！？</a:t>
            </a:r>
            <a:endParaRPr kumimoji="1" lang="zh-TW" altLang="en-US"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496114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93D3851-F896-1549-9847-7392FCF0A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解決方法</a:t>
            </a:r>
            <a:r>
              <a:rPr kumimoji="1" lang="zh-TW" altLang="en-US" dirty="0"/>
              <a:t> </a:t>
            </a:r>
            <a:r>
              <a:rPr kumimoji="1" lang="en-US" altLang="zh-TW" dirty="0" err="1"/>
              <a:t>NoZombie.c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689CF15-9770-C246-B3BB-998AE79900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9900" y="1812925"/>
            <a:ext cx="5048250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altLang="zh-TW" sz="1800" dirty="0">
                <a:solidFill>
                  <a:srgbClr val="BA2DA2"/>
                </a:solidFill>
                <a:latin typeface="Menlo" panose="020B0609030804020204" pitchFamily="49" charset="0"/>
              </a:rPr>
              <a:t>void</a:t>
            </a: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Menlo" panose="020B0609030804020204" pitchFamily="49" charset="0"/>
              </a:rPr>
              <a:t>manyChild</a:t>
            </a: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TW" sz="1800" dirty="0" err="1">
                <a:solidFill>
                  <a:srgbClr val="BA2DA2"/>
                </a:solidFill>
                <a:latin typeface="Menlo" panose="020B0609030804020204" pitchFamily="49" charset="0"/>
              </a:rPr>
              <a:t>int</a:t>
            </a: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Menlo" panose="020B0609030804020204" pitchFamily="49" charset="0"/>
              </a:rPr>
              <a:t>num</a:t>
            </a: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) {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altLang="zh-TW" sz="1800" dirty="0" err="1">
                <a:solidFill>
                  <a:srgbClr val="BA2DA2"/>
                </a:solidFill>
                <a:latin typeface="Menlo" panose="020B0609030804020204" pitchFamily="49" charset="0"/>
              </a:rPr>
              <a:t>int</a:t>
            </a: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Menlo" panose="020B0609030804020204" pitchFamily="49" charset="0"/>
              </a:rPr>
              <a:t>i</a:t>
            </a: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 altLang="zh-TW" sz="1800" dirty="0" err="1">
                <a:solidFill>
                  <a:srgbClr val="000000"/>
                </a:solidFill>
                <a:latin typeface="Menlo" panose="020B0609030804020204" pitchFamily="49" charset="0"/>
              </a:rPr>
              <a:t>pid</a:t>
            </a: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altLang="zh-TW" sz="1800" dirty="0">
                <a:solidFill>
                  <a:srgbClr val="BA2DA2"/>
                </a:solidFill>
                <a:latin typeface="Menlo" panose="020B0609030804020204" pitchFamily="49" charset="0"/>
              </a:rPr>
              <a:t>for</a:t>
            </a: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 (</a:t>
            </a:r>
            <a:r>
              <a:rPr lang="en-US" altLang="zh-TW" sz="1800" dirty="0" err="1">
                <a:solidFill>
                  <a:srgbClr val="BA2DA2"/>
                </a:solidFill>
                <a:latin typeface="Menlo" panose="020B0609030804020204" pitchFamily="49" charset="0"/>
              </a:rPr>
              <a:t>int</a:t>
            </a: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Menlo" panose="020B0609030804020204" pitchFamily="49" charset="0"/>
              </a:rPr>
              <a:t>i</a:t>
            </a: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 altLang="zh-TW" sz="1800" dirty="0">
                <a:solidFill>
                  <a:srgbClr val="272AD8"/>
                </a:solidFill>
                <a:latin typeface="Menlo" panose="020B0609030804020204" pitchFamily="49" charset="0"/>
              </a:rPr>
              <a:t>0</a:t>
            </a: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; </a:t>
            </a:r>
            <a:r>
              <a:rPr lang="en-US" altLang="zh-TW" sz="1800" dirty="0" err="1">
                <a:solidFill>
                  <a:srgbClr val="000000"/>
                </a:solidFill>
                <a:latin typeface="Menlo" panose="020B0609030804020204" pitchFamily="49" charset="0"/>
              </a:rPr>
              <a:t>i</a:t>
            </a: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&lt;</a:t>
            </a:r>
            <a:r>
              <a:rPr lang="en-US" altLang="zh-TW" sz="1800" dirty="0" err="1">
                <a:solidFill>
                  <a:srgbClr val="000000"/>
                </a:solidFill>
                <a:latin typeface="Menlo" panose="020B0609030804020204" pitchFamily="49" charset="0"/>
              </a:rPr>
              <a:t>num</a:t>
            </a: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; </a:t>
            </a:r>
            <a:r>
              <a:rPr lang="en-US" altLang="zh-TW" sz="1800" dirty="0" err="1">
                <a:solidFill>
                  <a:srgbClr val="000000"/>
                </a:solidFill>
                <a:latin typeface="Menlo" panose="020B0609030804020204" pitchFamily="49" charset="0"/>
              </a:rPr>
              <a:t>i</a:t>
            </a: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++) {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        </a:t>
            </a:r>
            <a:r>
              <a:rPr lang="en-US" altLang="zh-TW" sz="1800" dirty="0" err="1">
                <a:solidFill>
                  <a:srgbClr val="000000"/>
                </a:solidFill>
                <a:latin typeface="Menlo" panose="020B0609030804020204" pitchFamily="49" charset="0"/>
              </a:rPr>
              <a:t>pid</a:t>
            </a: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 = </a:t>
            </a:r>
            <a:r>
              <a:rPr lang="en-US" altLang="zh-TW" sz="1800" dirty="0" err="1">
                <a:solidFill>
                  <a:srgbClr val="000000"/>
                </a:solidFill>
                <a:latin typeface="Menlo" panose="020B0609030804020204" pitchFamily="49" charset="0"/>
              </a:rPr>
              <a:t>vfork</a:t>
            </a: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();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        </a:t>
            </a:r>
            <a:r>
              <a:rPr lang="en-US" altLang="zh-TW" sz="1800" dirty="0">
                <a:solidFill>
                  <a:srgbClr val="BA2DA2"/>
                </a:solidFill>
                <a:latin typeface="Menlo" panose="020B0609030804020204" pitchFamily="49" charset="0"/>
              </a:rPr>
              <a:t>if</a:t>
            </a: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 (</a:t>
            </a:r>
            <a:r>
              <a:rPr lang="en-US" altLang="zh-TW" sz="1800" dirty="0" err="1">
                <a:solidFill>
                  <a:srgbClr val="000000"/>
                </a:solidFill>
                <a:latin typeface="Menlo" panose="020B0609030804020204" pitchFamily="49" charset="0"/>
              </a:rPr>
              <a:t>pid</a:t>
            </a: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 == </a:t>
            </a:r>
            <a:r>
              <a:rPr lang="en-US" altLang="zh-TW" sz="1800" dirty="0">
                <a:solidFill>
                  <a:srgbClr val="272AD8"/>
                </a:solidFill>
                <a:latin typeface="Menlo" panose="020B0609030804020204" pitchFamily="49" charset="0"/>
              </a:rPr>
              <a:t>0</a:t>
            </a: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) exit(</a:t>
            </a:r>
            <a:r>
              <a:rPr lang="en-US" altLang="zh-TW" sz="1800" dirty="0">
                <a:solidFill>
                  <a:srgbClr val="272AD8"/>
                </a:solidFill>
                <a:latin typeface="Menlo" panose="020B0609030804020204" pitchFamily="49" charset="0"/>
              </a:rPr>
              <a:t>0</a:t>
            </a: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        </a:t>
            </a:r>
            <a:r>
              <a:rPr lang="en-US" altLang="zh-TW" sz="1800" dirty="0">
                <a:solidFill>
                  <a:srgbClr val="BA2DA2"/>
                </a:solidFill>
                <a:latin typeface="Menlo" panose="020B0609030804020204" pitchFamily="49" charset="0"/>
              </a:rPr>
              <a:t>if</a:t>
            </a: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 (</a:t>
            </a:r>
            <a:r>
              <a:rPr lang="en-US" altLang="zh-TW" sz="1800" dirty="0" err="1">
                <a:solidFill>
                  <a:srgbClr val="000000"/>
                </a:solidFill>
                <a:latin typeface="Menlo" panose="020B0609030804020204" pitchFamily="49" charset="0"/>
              </a:rPr>
              <a:t>pid</a:t>
            </a: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 != </a:t>
            </a:r>
            <a:r>
              <a:rPr lang="en-US" altLang="zh-TW" sz="1800" dirty="0">
                <a:solidFill>
                  <a:srgbClr val="272AD8"/>
                </a:solidFill>
                <a:latin typeface="Menlo" panose="020B0609030804020204" pitchFamily="49" charset="0"/>
              </a:rPr>
              <a:t>0</a:t>
            </a: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) </a:t>
            </a:r>
            <a:r>
              <a:rPr lang="en-US" altLang="zh-TW" sz="1800" dirty="0">
                <a:solidFill>
                  <a:srgbClr val="BA2DA2"/>
                </a:solidFill>
                <a:latin typeface="Menlo" panose="020B0609030804020204" pitchFamily="49" charset="0"/>
              </a:rPr>
              <a:t>continue</a:t>
            </a: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    }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806388AA-CD94-E34C-AAA9-272C8135B0A5}"/>
              </a:ext>
            </a:extLst>
          </p:cNvPr>
          <p:cNvSpPr/>
          <p:nvPr/>
        </p:nvSpPr>
        <p:spPr>
          <a:xfrm>
            <a:off x="6096000" y="2359789"/>
            <a:ext cx="6096000" cy="2862322"/>
          </a:xfrm>
          <a:prstGeom prst="rect">
            <a:avLst/>
          </a:prstGeom>
        </p:spPr>
        <p:txBody>
          <a:bodyPr>
            <a:spAutoFit/>
          </a:bodyPr>
          <a:lstStyle/>
          <a:p>
            <a:pPr marL="514350" indent="-514350">
              <a:buFont typeface="+mj-lt"/>
              <a:buAutoNum type="arabicPeriod" startAt="9"/>
            </a:pPr>
            <a:r>
              <a:rPr lang="en-US" altLang="zh-TW" dirty="0" err="1">
                <a:solidFill>
                  <a:srgbClr val="BA2DA2"/>
                </a:solidFill>
                <a:latin typeface="Menlo" panose="020B0609030804020204" pitchFamily="49" charset="0"/>
                <a:ea typeface="Microsoft YaHei Light" panose="020B0502040204020203" pitchFamily="34" charset="-122"/>
              </a:rPr>
              <a:t>int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  <a:ea typeface="Microsoft YaHei Light" panose="020B0502040204020203" pitchFamily="34" charset="-122"/>
              </a:rPr>
              <a:t> main(</a:t>
            </a:r>
            <a:r>
              <a:rPr lang="en-US" altLang="zh-TW" dirty="0" err="1">
                <a:solidFill>
                  <a:srgbClr val="BA2DA2"/>
                </a:solidFill>
                <a:latin typeface="Menlo" panose="020B0609030804020204" pitchFamily="49" charset="0"/>
                <a:ea typeface="Microsoft YaHei Light" panose="020B0502040204020203" pitchFamily="34" charset="-122"/>
              </a:rPr>
              <a:t>int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  <a:ea typeface="Microsoft YaHei Light" panose="020B0502040204020203" pitchFamily="34" charset="-122"/>
              </a:rPr>
              <a:t> 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  <a:ea typeface="Microsoft YaHei Light" panose="020B0502040204020203" pitchFamily="34" charset="-122"/>
              </a:rPr>
              <a:t>argc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  <a:ea typeface="Microsoft YaHei Light" panose="020B0502040204020203" pitchFamily="34" charset="-122"/>
              </a:rPr>
              <a:t>, </a:t>
            </a:r>
            <a:r>
              <a:rPr lang="en-US" altLang="zh-TW" dirty="0">
                <a:solidFill>
                  <a:srgbClr val="BA2DA2"/>
                </a:solidFill>
                <a:latin typeface="Menlo" panose="020B0609030804020204" pitchFamily="49" charset="0"/>
                <a:ea typeface="Microsoft YaHei Light" panose="020B0502040204020203" pitchFamily="34" charset="-122"/>
              </a:rPr>
              <a:t>char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  <a:ea typeface="Microsoft YaHei Light" panose="020B0502040204020203" pitchFamily="34" charset="-122"/>
              </a:rPr>
              <a:t>** 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  <a:ea typeface="Microsoft YaHei Light" panose="020B0502040204020203" pitchFamily="34" charset="-122"/>
              </a:rPr>
              <a:t>argv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  <a:ea typeface="Microsoft YaHei Light" panose="020B0502040204020203" pitchFamily="34" charset="-122"/>
              </a:rPr>
              <a:t>) {</a:t>
            </a:r>
          </a:p>
          <a:p>
            <a:pPr marL="514350" indent="-514350">
              <a:buFont typeface="+mj-lt"/>
              <a:buAutoNum type="arabicPeriod" startAt="9"/>
            </a:pP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  <a:ea typeface="Microsoft YaHei Light" panose="020B0502040204020203" pitchFamily="34" charset="-122"/>
              </a:rPr>
              <a:t>    </a:t>
            </a:r>
            <a:r>
              <a:rPr lang="en-US" altLang="zh-TW" dirty="0" err="1">
                <a:solidFill>
                  <a:srgbClr val="BA2DA2"/>
                </a:solidFill>
                <a:latin typeface="Menlo" panose="020B0609030804020204" pitchFamily="49" charset="0"/>
                <a:ea typeface="Microsoft YaHei Light" panose="020B0502040204020203" pitchFamily="34" charset="-122"/>
              </a:rPr>
              <a:t>int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  <a:ea typeface="Microsoft YaHei Light" panose="020B0502040204020203" pitchFamily="34" charset="-122"/>
              </a:rPr>
              <a:t> 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  <a:ea typeface="Microsoft YaHei Light" panose="020B0502040204020203" pitchFamily="34" charset="-122"/>
              </a:rPr>
              <a:t>pid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  <a:ea typeface="Microsoft YaHei Light" panose="020B0502040204020203" pitchFamily="34" charset="-122"/>
              </a:rPr>
              <a:t>, 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  <a:ea typeface="Microsoft YaHei Light" panose="020B0502040204020203" pitchFamily="34" charset="-122"/>
              </a:rPr>
              <a:t>num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  <a:ea typeface="Microsoft YaHei Light" panose="020B0502040204020203" pitchFamily="34" charset="-122"/>
              </a:rPr>
              <a:t>;</a:t>
            </a:r>
          </a:p>
          <a:p>
            <a:pPr marL="514350" indent="-514350">
              <a:buFont typeface="+mj-lt"/>
              <a:buAutoNum type="arabicPeriod" startAt="9"/>
            </a:pP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  <a:ea typeface="Microsoft YaHei Light" panose="020B0502040204020203" pitchFamily="34" charset="-122"/>
              </a:rPr>
              <a:t>    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  <a:ea typeface="Microsoft YaHei Light" panose="020B0502040204020203" pitchFamily="34" charset="-122"/>
              </a:rPr>
              <a:t>sscanf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  <a:ea typeface="Microsoft YaHei Light" panose="020B0502040204020203" pitchFamily="34" charset="-122"/>
              </a:rPr>
              <a:t>(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  <a:ea typeface="Microsoft YaHei Light" panose="020B0502040204020203" pitchFamily="34" charset="-122"/>
              </a:rPr>
              <a:t>argv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  <a:ea typeface="Microsoft YaHei Light" panose="020B0502040204020203" pitchFamily="34" charset="-122"/>
              </a:rPr>
              <a:t>[</a:t>
            </a:r>
            <a:r>
              <a:rPr lang="en-US" altLang="zh-TW" dirty="0">
                <a:solidFill>
                  <a:srgbClr val="272AD8"/>
                </a:solidFill>
                <a:latin typeface="Menlo" panose="020B0609030804020204" pitchFamily="49" charset="0"/>
                <a:ea typeface="Microsoft YaHei Light" panose="020B0502040204020203" pitchFamily="34" charset="-122"/>
              </a:rPr>
              <a:t>1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  <a:ea typeface="Microsoft YaHei Light" panose="020B0502040204020203" pitchFamily="34" charset="-122"/>
              </a:rPr>
              <a:t>], </a:t>
            </a:r>
            <a:r>
              <a:rPr lang="en-US" altLang="zh-TW" dirty="0">
                <a:solidFill>
                  <a:srgbClr val="D12F1B"/>
                </a:solidFill>
                <a:latin typeface="Menlo" panose="020B0609030804020204" pitchFamily="49" charset="0"/>
                <a:ea typeface="Microsoft YaHei Light" panose="020B0502040204020203" pitchFamily="34" charset="-122"/>
              </a:rPr>
              <a:t>"%d"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  <a:ea typeface="Microsoft YaHei Light" panose="020B0502040204020203" pitchFamily="34" charset="-122"/>
              </a:rPr>
              <a:t>, &amp;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  <a:ea typeface="Microsoft YaHei Light" panose="020B0502040204020203" pitchFamily="34" charset="-122"/>
              </a:rPr>
              <a:t>num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  <a:ea typeface="Microsoft YaHei Light" panose="020B0502040204020203" pitchFamily="34" charset="-122"/>
              </a:rPr>
              <a:t>);</a:t>
            </a:r>
          </a:p>
          <a:p>
            <a:pPr marL="514350" indent="-514350">
              <a:buFont typeface="+mj-lt"/>
              <a:buAutoNum type="arabicPeriod" startAt="9"/>
            </a:pP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  <a:ea typeface="Microsoft YaHei Light" panose="020B0502040204020203" pitchFamily="34" charset="-122"/>
              </a:rPr>
              <a:t>    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  <a:ea typeface="Microsoft YaHei Light" panose="020B0502040204020203" pitchFamily="34" charset="-122"/>
              </a:rPr>
              <a:t>pid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  <a:ea typeface="Microsoft YaHei Light" panose="020B0502040204020203" pitchFamily="34" charset="-122"/>
              </a:rPr>
              <a:t> = fork();</a:t>
            </a:r>
          </a:p>
          <a:p>
            <a:pPr marL="514350" indent="-514350">
              <a:buFont typeface="+mj-lt"/>
              <a:buAutoNum type="arabicPeriod" startAt="9"/>
            </a:pP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  <a:ea typeface="Microsoft YaHei Light" panose="020B0502040204020203" pitchFamily="34" charset="-122"/>
              </a:rPr>
              <a:t>    </a:t>
            </a:r>
            <a:r>
              <a:rPr lang="en-US" altLang="zh-TW" dirty="0">
                <a:solidFill>
                  <a:srgbClr val="BA2DA2"/>
                </a:solidFill>
                <a:latin typeface="Menlo" panose="020B0609030804020204" pitchFamily="49" charset="0"/>
                <a:ea typeface="Microsoft YaHei Light" panose="020B0502040204020203" pitchFamily="34" charset="-122"/>
              </a:rPr>
              <a:t>if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  <a:ea typeface="Microsoft YaHei Light" panose="020B0502040204020203" pitchFamily="34" charset="-122"/>
              </a:rPr>
              <a:t> (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  <a:ea typeface="Microsoft YaHei Light" panose="020B0502040204020203" pitchFamily="34" charset="-122"/>
              </a:rPr>
              <a:t>pid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  <a:ea typeface="Microsoft YaHei Light" panose="020B0502040204020203" pitchFamily="34" charset="-122"/>
              </a:rPr>
              <a:t> == </a:t>
            </a:r>
            <a:r>
              <a:rPr lang="en-US" altLang="zh-TW" dirty="0">
                <a:solidFill>
                  <a:srgbClr val="272AD8"/>
                </a:solidFill>
                <a:latin typeface="Menlo" panose="020B0609030804020204" pitchFamily="49" charset="0"/>
                <a:ea typeface="Microsoft YaHei Light" panose="020B0502040204020203" pitchFamily="34" charset="-122"/>
              </a:rPr>
              <a:t>0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  <a:ea typeface="Microsoft YaHei Light" panose="020B0502040204020203" pitchFamily="34" charset="-122"/>
              </a:rPr>
              <a:t>) {</a:t>
            </a:r>
          </a:p>
          <a:p>
            <a:pPr marL="514350" indent="-514350">
              <a:buFont typeface="+mj-lt"/>
              <a:buAutoNum type="arabicPeriod" startAt="9"/>
            </a:pP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  <a:ea typeface="Microsoft YaHei Light" panose="020B0502040204020203" pitchFamily="34" charset="-122"/>
              </a:rPr>
              <a:t>        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  <a:ea typeface="Microsoft YaHei Light" panose="020B0502040204020203" pitchFamily="34" charset="-122"/>
              </a:rPr>
              <a:t>manyChild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  <a:ea typeface="Microsoft YaHei Light" panose="020B0502040204020203" pitchFamily="34" charset="-122"/>
              </a:rPr>
              <a:t>(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  <a:ea typeface="Microsoft YaHei Light" panose="020B0502040204020203" pitchFamily="34" charset="-122"/>
              </a:rPr>
              <a:t>num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  <a:ea typeface="Microsoft YaHei Light" panose="020B0502040204020203" pitchFamily="34" charset="-122"/>
              </a:rPr>
              <a:t>);</a:t>
            </a:r>
          </a:p>
          <a:p>
            <a:pPr marL="514350" indent="-514350">
              <a:buFont typeface="+mj-lt"/>
              <a:buAutoNum type="arabicPeriod" startAt="9"/>
            </a:pP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  <a:ea typeface="Microsoft YaHei Light" panose="020B0502040204020203" pitchFamily="34" charset="-122"/>
              </a:rPr>
              <a:t>        exit(</a:t>
            </a:r>
            <a:r>
              <a:rPr lang="en-US" altLang="zh-TW" dirty="0">
                <a:solidFill>
                  <a:srgbClr val="272AD8"/>
                </a:solidFill>
                <a:latin typeface="Menlo" panose="020B0609030804020204" pitchFamily="49" charset="0"/>
                <a:ea typeface="Microsoft YaHei Light" panose="020B0502040204020203" pitchFamily="34" charset="-122"/>
              </a:rPr>
              <a:t>0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  <a:ea typeface="Microsoft YaHei Light" panose="020B0502040204020203" pitchFamily="34" charset="-122"/>
              </a:rPr>
              <a:t>);</a:t>
            </a:r>
          </a:p>
          <a:p>
            <a:pPr marL="514350" indent="-514350">
              <a:buFont typeface="+mj-lt"/>
              <a:buAutoNum type="arabicPeriod" startAt="9"/>
            </a:pP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  <a:ea typeface="Microsoft YaHei Light" panose="020B0502040204020203" pitchFamily="34" charset="-122"/>
              </a:rPr>
              <a:t>    }</a:t>
            </a:r>
          </a:p>
          <a:p>
            <a:pPr marL="514350" indent="-514350">
              <a:buFont typeface="+mj-lt"/>
              <a:buAutoNum type="arabicPeriod" startAt="9"/>
            </a:pP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  <a:ea typeface="Microsoft YaHei Light" panose="020B0502040204020203" pitchFamily="34" charset="-122"/>
              </a:rPr>
              <a:t>    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  <a:ea typeface="Microsoft YaHei Light" panose="020B0502040204020203" pitchFamily="34" charset="-122"/>
              </a:rPr>
              <a:t>getchar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  <a:ea typeface="Microsoft YaHei Light" panose="020B0502040204020203" pitchFamily="34" charset="-122"/>
              </a:rPr>
              <a:t>();</a:t>
            </a:r>
            <a:r>
              <a:rPr lang="en-US" altLang="zh-TW" dirty="0">
                <a:solidFill>
                  <a:schemeClr val="accent6">
                    <a:lumMod val="50000"/>
                  </a:schemeClr>
                </a:solidFill>
                <a:latin typeface="Menlo" panose="020B0609030804020204" pitchFamily="49" charset="0"/>
                <a:ea typeface="Microsoft YaHei Light" panose="020B0502040204020203" pitchFamily="34" charset="-122"/>
              </a:rPr>
              <a:t>/*main</a:t>
            </a:r>
            <a:r>
              <a:rPr lang="zh-CN" altLang="en-US" dirty="0">
                <a:solidFill>
                  <a:schemeClr val="accent6">
                    <a:lumMod val="50000"/>
                  </a:schemeClr>
                </a:solidFill>
                <a:latin typeface="Menlo" panose="020B0609030804020204" pitchFamily="49" charset="0"/>
              </a:rPr>
              <a:t>處理其他工作</a:t>
            </a:r>
            <a:r>
              <a:rPr lang="en-US" altLang="zh-CN" dirty="0">
                <a:solidFill>
                  <a:schemeClr val="accent6">
                    <a:lumMod val="50000"/>
                  </a:schemeClr>
                </a:solidFill>
                <a:latin typeface="Menlo" panose="020B0609030804020204" pitchFamily="49" charset="0"/>
              </a:rPr>
              <a:t>*/</a:t>
            </a:r>
            <a:endParaRPr lang="en-US" altLang="zh-TW" dirty="0">
              <a:solidFill>
                <a:schemeClr val="accent6">
                  <a:lumMod val="50000"/>
                </a:schemeClr>
              </a:solidFill>
              <a:latin typeface="Menlo" panose="020B0609030804020204" pitchFamily="49" charset="0"/>
              <a:ea typeface="Microsoft YaHei Light" panose="020B0502040204020203" pitchFamily="34" charset="-122"/>
            </a:endParaRPr>
          </a:p>
          <a:p>
            <a:pPr marL="514350" indent="-514350">
              <a:buFont typeface="+mj-lt"/>
              <a:buAutoNum type="arabicPeriod" startAt="9"/>
            </a:pP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  <a:ea typeface="Microsoft YaHei Light" panose="020B0502040204020203" pitchFamily="34" charset="-122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988562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493CEBC-109B-1D4D-ADCC-D349378BC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11CC23C-6556-C748-BA92-4EF8F5AEA0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5957764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553F6D0-EA26-694E-807F-AA56FB3DD6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NoZombie</a:t>
            </a:r>
            <a:r>
              <a:rPr kumimoji="1" lang="zh-CN" altLang="en-US" dirty="0"/>
              <a:t>概念圖</a:t>
            </a:r>
            <a:endParaRPr kumimoji="1" lang="zh-TW" altLang="en-US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9666AB6C-DE36-6147-8300-E1EF406BC4F5}"/>
              </a:ext>
            </a:extLst>
          </p:cNvPr>
          <p:cNvSpPr/>
          <p:nvPr/>
        </p:nvSpPr>
        <p:spPr>
          <a:xfrm>
            <a:off x="4927600" y="1619250"/>
            <a:ext cx="977900" cy="7747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ea typeface="Microsoft YaHei Light" panose="020B0502040204020203" pitchFamily="34" charset="-122"/>
              </a:rPr>
              <a:t>main</a:t>
            </a:r>
            <a:endParaRPr kumimoji="1" lang="zh-TW" altLang="en-US" dirty="0">
              <a:ea typeface="Microsoft YaHei Light" panose="020B0502040204020203" pitchFamily="34" charset="-122"/>
            </a:endParaRPr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7E100DD4-4CB9-B94D-B427-ABC1A841F7C4}"/>
              </a:ext>
            </a:extLst>
          </p:cNvPr>
          <p:cNvSpPr/>
          <p:nvPr/>
        </p:nvSpPr>
        <p:spPr>
          <a:xfrm>
            <a:off x="4927600" y="2692400"/>
            <a:ext cx="977900" cy="7747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ea typeface="Microsoft YaHei Light" panose="020B0502040204020203" pitchFamily="34" charset="-122"/>
              </a:rPr>
              <a:t>child</a:t>
            </a:r>
            <a:endParaRPr kumimoji="1" lang="zh-TW" altLang="en-US" dirty="0">
              <a:ea typeface="Microsoft YaHei Light" panose="020B0502040204020203" pitchFamily="34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0D08007-AAE0-374A-8EB2-A4BC7936D7BE}"/>
              </a:ext>
            </a:extLst>
          </p:cNvPr>
          <p:cNvSpPr/>
          <p:nvPr/>
        </p:nvSpPr>
        <p:spPr>
          <a:xfrm>
            <a:off x="4743450" y="3854450"/>
            <a:ext cx="1352550" cy="7048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err="1">
                <a:ea typeface="Microsoft YaHei Light" panose="020B0502040204020203" pitchFamily="34" charset="-122"/>
              </a:rPr>
              <a:t>manyChild</a:t>
            </a:r>
            <a:endParaRPr kumimoji="1" lang="zh-TW" altLang="en-US" dirty="0">
              <a:ea typeface="Microsoft YaHei Light" panose="020B0502040204020203" pitchFamily="34" charset="-122"/>
            </a:endParaRPr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054A099F-849B-CC42-9AD6-8AAFF09B5E07}"/>
              </a:ext>
            </a:extLst>
          </p:cNvPr>
          <p:cNvSpPr/>
          <p:nvPr/>
        </p:nvSpPr>
        <p:spPr>
          <a:xfrm>
            <a:off x="1866900" y="5149850"/>
            <a:ext cx="1314450" cy="7747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ea typeface="Microsoft YaHei Light" panose="020B0502040204020203" pitchFamily="34" charset="-122"/>
              </a:rPr>
              <a:t>child’s</a:t>
            </a:r>
          </a:p>
          <a:p>
            <a:pPr algn="ctr"/>
            <a:r>
              <a:rPr kumimoji="1" lang="en-US" altLang="zh-TW" dirty="0">
                <a:ea typeface="Microsoft YaHei Light" panose="020B0502040204020203" pitchFamily="34" charset="-122"/>
              </a:rPr>
              <a:t>child</a:t>
            </a:r>
            <a:endParaRPr kumimoji="1" lang="zh-TW" altLang="en-US" dirty="0">
              <a:ea typeface="Microsoft YaHei Light" panose="020B0502040204020203" pitchFamily="34" charset="-122"/>
            </a:endParaRPr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976634C1-1FA9-9E4A-ADD4-5DF526B7DCA6}"/>
              </a:ext>
            </a:extLst>
          </p:cNvPr>
          <p:cNvSpPr/>
          <p:nvPr/>
        </p:nvSpPr>
        <p:spPr>
          <a:xfrm>
            <a:off x="8343900" y="5207000"/>
            <a:ext cx="1314450" cy="7747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ea typeface="Microsoft YaHei Light" panose="020B0502040204020203" pitchFamily="34" charset="-122"/>
              </a:rPr>
              <a:t>child’s</a:t>
            </a:r>
          </a:p>
          <a:p>
            <a:pPr algn="ctr"/>
            <a:r>
              <a:rPr kumimoji="1" lang="en-US" altLang="zh-TW" dirty="0">
                <a:ea typeface="Microsoft YaHei Light" panose="020B0502040204020203" pitchFamily="34" charset="-122"/>
              </a:rPr>
              <a:t>child</a:t>
            </a:r>
            <a:endParaRPr kumimoji="1" lang="zh-TW" altLang="en-US" dirty="0">
              <a:ea typeface="Microsoft YaHei Light" panose="020B0502040204020203" pitchFamily="34" charset="-122"/>
            </a:endParaRPr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C2EA9EE9-2F7F-A14F-A7F4-2A72CC010ED7}"/>
              </a:ext>
            </a:extLst>
          </p:cNvPr>
          <p:cNvSpPr/>
          <p:nvPr/>
        </p:nvSpPr>
        <p:spPr>
          <a:xfrm>
            <a:off x="3486150" y="5207000"/>
            <a:ext cx="1314450" cy="7747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ea typeface="Microsoft YaHei Light" panose="020B0502040204020203" pitchFamily="34" charset="-122"/>
              </a:rPr>
              <a:t>child’s</a:t>
            </a:r>
          </a:p>
          <a:p>
            <a:pPr algn="ctr"/>
            <a:r>
              <a:rPr kumimoji="1" lang="en-US" altLang="zh-TW" dirty="0">
                <a:ea typeface="Microsoft YaHei Light" panose="020B0502040204020203" pitchFamily="34" charset="-122"/>
              </a:rPr>
              <a:t>child</a:t>
            </a:r>
            <a:endParaRPr kumimoji="1" lang="zh-TW" altLang="en-US" dirty="0">
              <a:ea typeface="Microsoft YaHei Light" panose="020B0502040204020203" pitchFamily="34" charset="-122"/>
            </a:endParaRPr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F42019E4-86A7-0E4C-ACD2-59E2422F105E}"/>
              </a:ext>
            </a:extLst>
          </p:cNvPr>
          <p:cNvSpPr/>
          <p:nvPr/>
        </p:nvSpPr>
        <p:spPr>
          <a:xfrm>
            <a:off x="5105400" y="5207000"/>
            <a:ext cx="1314450" cy="7747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ea typeface="Microsoft YaHei Light" panose="020B0502040204020203" pitchFamily="34" charset="-122"/>
              </a:rPr>
              <a:t>child’s</a:t>
            </a:r>
          </a:p>
          <a:p>
            <a:pPr algn="ctr"/>
            <a:r>
              <a:rPr kumimoji="1" lang="en-US" altLang="zh-TW" dirty="0">
                <a:ea typeface="Microsoft YaHei Light" panose="020B0502040204020203" pitchFamily="34" charset="-122"/>
              </a:rPr>
              <a:t>child</a:t>
            </a:r>
            <a:endParaRPr kumimoji="1" lang="zh-TW" altLang="en-US" dirty="0">
              <a:ea typeface="Microsoft YaHei Light" panose="020B0502040204020203" pitchFamily="34" charset="-122"/>
            </a:endParaRPr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6A14C3AE-13CF-4A4B-8839-A82358460629}"/>
              </a:ext>
            </a:extLst>
          </p:cNvPr>
          <p:cNvSpPr/>
          <p:nvPr/>
        </p:nvSpPr>
        <p:spPr>
          <a:xfrm>
            <a:off x="6724650" y="5207000"/>
            <a:ext cx="1314450" cy="7747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ea typeface="Microsoft YaHei Light" panose="020B0502040204020203" pitchFamily="34" charset="-122"/>
              </a:rPr>
              <a:t>child’s</a:t>
            </a:r>
          </a:p>
          <a:p>
            <a:pPr algn="ctr"/>
            <a:r>
              <a:rPr kumimoji="1" lang="en-US" altLang="zh-TW" dirty="0">
                <a:ea typeface="Microsoft YaHei Light" panose="020B0502040204020203" pitchFamily="34" charset="-122"/>
              </a:rPr>
              <a:t>child</a:t>
            </a:r>
            <a:endParaRPr kumimoji="1" lang="zh-TW" altLang="en-US" dirty="0">
              <a:ea typeface="Microsoft YaHei Light" panose="020B0502040204020203" pitchFamily="34" charset="-122"/>
            </a:endParaRPr>
          </a:p>
        </p:txBody>
      </p:sp>
      <p:cxnSp>
        <p:nvCxnSpPr>
          <p:cNvPr id="15" name="直線箭頭接點 14">
            <a:extLst>
              <a:ext uri="{FF2B5EF4-FFF2-40B4-BE49-F238E27FC236}">
                <a16:creationId xmlns:a16="http://schemas.microsoft.com/office/drawing/2014/main" id="{A95C194C-2823-8845-B8E4-B8428DB041E6}"/>
              </a:ext>
            </a:extLst>
          </p:cNvPr>
          <p:cNvCxnSpPr>
            <a:endCxn id="7" idx="7"/>
          </p:cNvCxnSpPr>
          <p:nvPr/>
        </p:nvCxnSpPr>
        <p:spPr>
          <a:xfrm flipH="1">
            <a:off x="2988853" y="4559300"/>
            <a:ext cx="2427697" cy="704002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箭頭接點 15">
            <a:extLst>
              <a:ext uri="{FF2B5EF4-FFF2-40B4-BE49-F238E27FC236}">
                <a16:creationId xmlns:a16="http://schemas.microsoft.com/office/drawing/2014/main" id="{2FACFDDB-2123-6E4F-A5EA-A5EBF2BE0C7D}"/>
              </a:ext>
            </a:extLst>
          </p:cNvPr>
          <p:cNvCxnSpPr>
            <a:cxnSpLocks/>
            <a:stCxn id="6" idx="2"/>
            <a:endCxn id="11" idx="7"/>
          </p:cNvCxnSpPr>
          <p:nvPr/>
        </p:nvCxnSpPr>
        <p:spPr>
          <a:xfrm flipH="1">
            <a:off x="4608103" y="4559300"/>
            <a:ext cx="811622" cy="761152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箭頭接點 18">
            <a:extLst>
              <a:ext uri="{FF2B5EF4-FFF2-40B4-BE49-F238E27FC236}">
                <a16:creationId xmlns:a16="http://schemas.microsoft.com/office/drawing/2014/main" id="{8824D6ED-D328-E844-BE00-5746948AAE22}"/>
              </a:ext>
            </a:extLst>
          </p:cNvPr>
          <p:cNvCxnSpPr>
            <a:cxnSpLocks/>
            <a:stCxn id="6" idx="2"/>
            <a:endCxn id="12" idx="0"/>
          </p:cNvCxnSpPr>
          <p:nvPr/>
        </p:nvCxnSpPr>
        <p:spPr>
          <a:xfrm>
            <a:off x="5419725" y="4559300"/>
            <a:ext cx="342900" cy="64770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箭頭接點 21">
            <a:extLst>
              <a:ext uri="{FF2B5EF4-FFF2-40B4-BE49-F238E27FC236}">
                <a16:creationId xmlns:a16="http://schemas.microsoft.com/office/drawing/2014/main" id="{7AB58E67-F1AA-8F49-A2DB-AEFDA32C3D54}"/>
              </a:ext>
            </a:extLst>
          </p:cNvPr>
          <p:cNvCxnSpPr>
            <a:cxnSpLocks/>
            <a:stCxn id="6" idx="2"/>
            <a:endCxn id="13" idx="1"/>
          </p:cNvCxnSpPr>
          <p:nvPr/>
        </p:nvCxnSpPr>
        <p:spPr>
          <a:xfrm>
            <a:off x="5419725" y="4559300"/>
            <a:ext cx="1497422" cy="761152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箭頭接點 24">
            <a:extLst>
              <a:ext uri="{FF2B5EF4-FFF2-40B4-BE49-F238E27FC236}">
                <a16:creationId xmlns:a16="http://schemas.microsoft.com/office/drawing/2014/main" id="{8055B857-EFA4-FE4D-9F75-4E8D86EFD8C9}"/>
              </a:ext>
            </a:extLst>
          </p:cNvPr>
          <p:cNvCxnSpPr>
            <a:cxnSpLocks/>
            <a:stCxn id="6" idx="2"/>
            <a:endCxn id="10" idx="1"/>
          </p:cNvCxnSpPr>
          <p:nvPr/>
        </p:nvCxnSpPr>
        <p:spPr>
          <a:xfrm>
            <a:off x="5419725" y="4559300"/>
            <a:ext cx="3116672" cy="761152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箭頭接點 27">
            <a:extLst>
              <a:ext uri="{FF2B5EF4-FFF2-40B4-BE49-F238E27FC236}">
                <a16:creationId xmlns:a16="http://schemas.microsoft.com/office/drawing/2014/main" id="{8DD1F58B-2206-F140-B41B-3F778EEB24F1}"/>
              </a:ext>
            </a:extLst>
          </p:cNvPr>
          <p:cNvCxnSpPr>
            <a:cxnSpLocks/>
            <a:stCxn id="5" idx="4"/>
            <a:endCxn id="6" idx="0"/>
          </p:cNvCxnSpPr>
          <p:nvPr/>
        </p:nvCxnSpPr>
        <p:spPr>
          <a:xfrm>
            <a:off x="5416550" y="3467100"/>
            <a:ext cx="3175" cy="38735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箭頭接點 30">
            <a:extLst>
              <a:ext uri="{FF2B5EF4-FFF2-40B4-BE49-F238E27FC236}">
                <a16:creationId xmlns:a16="http://schemas.microsoft.com/office/drawing/2014/main" id="{08F7C41B-E6D6-5E40-9A54-2377014AD9DE}"/>
              </a:ext>
            </a:extLst>
          </p:cNvPr>
          <p:cNvCxnSpPr>
            <a:cxnSpLocks/>
            <a:stCxn id="4" idx="4"/>
            <a:endCxn id="5" idx="0"/>
          </p:cNvCxnSpPr>
          <p:nvPr/>
        </p:nvCxnSpPr>
        <p:spPr>
          <a:xfrm>
            <a:off x="5416550" y="2393950"/>
            <a:ext cx="0" cy="29845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矩形 33">
            <a:extLst>
              <a:ext uri="{FF2B5EF4-FFF2-40B4-BE49-F238E27FC236}">
                <a16:creationId xmlns:a16="http://schemas.microsoft.com/office/drawing/2014/main" id="{60B65102-A118-9F4A-BBD3-90787CAF318A}"/>
              </a:ext>
            </a:extLst>
          </p:cNvPr>
          <p:cNvSpPr/>
          <p:nvPr/>
        </p:nvSpPr>
        <p:spPr>
          <a:xfrm>
            <a:off x="8870950" y="419100"/>
            <a:ext cx="1962150" cy="14541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TW" dirty="0"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/*</a:t>
            </a:r>
            <a:r>
              <a:rPr kumimoji="1" lang="en-US" altLang="zh-TW" dirty="0" err="1"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pid</a:t>
            </a:r>
            <a:r>
              <a:rPr kumimoji="1" lang="en-US" altLang="zh-TW" dirty="0"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 == 1*/</a:t>
            </a:r>
            <a:br>
              <a:rPr kumimoji="1" lang="en-US" altLang="zh-TW" dirty="0"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</a:br>
            <a:r>
              <a:rPr kumimoji="1" lang="en-US" altLang="zh-TW" dirty="0" err="1"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init</a:t>
            </a:r>
            <a:r>
              <a:rPr kumimoji="1" lang="en-US" altLang="zh-TW" dirty="0"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 {</a:t>
            </a:r>
          </a:p>
          <a:p>
            <a:r>
              <a:rPr kumimoji="1" lang="en-US" altLang="zh-TW" dirty="0"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  while(1)</a:t>
            </a:r>
          </a:p>
          <a:p>
            <a:r>
              <a:rPr kumimoji="1" lang="en-US" altLang="zh-TW" dirty="0"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    wait();</a:t>
            </a:r>
          </a:p>
          <a:p>
            <a:r>
              <a:rPr kumimoji="1" lang="en-US" altLang="zh-TW" dirty="0"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}</a:t>
            </a:r>
            <a:endParaRPr kumimoji="1" lang="zh-TW" altLang="en-US" dirty="0">
              <a:latin typeface="Consolas" panose="020B0609020204030204" pitchFamily="49" charset="0"/>
              <a:ea typeface="Microsoft YaHei Light" panose="020B0502040204020203" pitchFamily="34" charset="-122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634756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553F6D0-EA26-694E-807F-AA56FB3DD6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NoZombie</a:t>
            </a:r>
            <a:r>
              <a:rPr kumimoji="1" lang="zh-CN" altLang="en-US" dirty="0"/>
              <a:t>概念圖</a:t>
            </a:r>
            <a:endParaRPr kumimoji="1" lang="zh-TW" altLang="en-US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9666AB6C-DE36-6147-8300-E1EF406BC4F5}"/>
              </a:ext>
            </a:extLst>
          </p:cNvPr>
          <p:cNvSpPr/>
          <p:nvPr/>
        </p:nvSpPr>
        <p:spPr>
          <a:xfrm>
            <a:off x="4927600" y="1619250"/>
            <a:ext cx="977900" cy="7747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ea typeface="Microsoft YaHei Light" panose="020B0502040204020203" pitchFamily="34" charset="-122"/>
              </a:rPr>
              <a:t>main</a:t>
            </a:r>
            <a:endParaRPr kumimoji="1" lang="zh-TW" altLang="en-US" dirty="0">
              <a:ea typeface="Microsoft YaHei Light" panose="020B0502040204020203" pitchFamily="34" charset="-122"/>
            </a:endParaRPr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7E100DD4-4CB9-B94D-B427-ABC1A841F7C4}"/>
              </a:ext>
            </a:extLst>
          </p:cNvPr>
          <p:cNvSpPr/>
          <p:nvPr/>
        </p:nvSpPr>
        <p:spPr>
          <a:xfrm>
            <a:off x="4927600" y="2692400"/>
            <a:ext cx="977900" cy="7747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ea typeface="Microsoft YaHei Light" panose="020B0502040204020203" pitchFamily="34" charset="-122"/>
              </a:rPr>
              <a:t>child</a:t>
            </a:r>
            <a:endParaRPr kumimoji="1" lang="zh-TW" altLang="en-US" dirty="0">
              <a:ea typeface="Microsoft YaHei Light" panose="020B0502040204020203" pitchFamily="34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0D08007-AAE0-374A-8EB2-A4BC7936D7BE}"/>
              </a:ext>
            </a:extLst>
          </p:cNvPr>
          <p:cNvSpPr/>
          <p:nvPr/>
        </p:nvSpPr>
        <p:spPr>
          <a:xfrm>
            <a:off x="4743450" y="3854450"/>
            <a:ext cx="1352550" cy="7048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err="1">
                <a:ea typeface="Microsoft YaHei Light" panose="020B0502040204020203" pitchFamily="34" charset="-122"/>
              </a:rPr>
              <a:t>manyChild</a:t>
            </a:r>
            <a:endParaRPr kumimoji="1" lang="zh-TW" altLang="en-US" dirty="0">
              <a:ea typeface="Microsoft YaHei Light" panose="020B0502040204020203" pitchFamily="34" charset="-122"/>
            </a:endParaRPr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054A099F-849B-CC42-9AD6-8AAFF09B5E07}"/>
              </a:ext>
            </a:extLst>
          </p:cNvPr>
          <p:cNvSpPr/>
          <p:nvPr/>
        </p:nvSpPr>
        <p:spPr>
          <a:xfrm>
            <a:off x="1866900" y="5149850"/>
            <a:ext cx="1314450" cy="7747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ea typeface="Microsoft YaHei Light" panose="020B0502040204020203" pitchFamily="34" charset="-122"/>
              </a:rPr>
              <a:t>child’s</a:t>
            </a:r>
          </a:p>
          <a:p>
            <a:pPr algn="ctr"/>
            <a:r>
              <a:rPr kumimoji="1" lang="en-US" altLang="zh-TW" dirty="0">
                <a:ea typeface="Microsoft YaHei Light" panose="020B0502040204020203" pitchFamily="34" charset="-122"/>
              </a:rPr>
              <a:t>child</a:t>
            </a:r>
            <a:endParaRPr kumimoji="1" lang="zh-TW" altLang="en-US" dirty="0">
              <a:ea typeface="Microsoft YaHei Light" panose="020B0502040204020203" pitchFamily="34" charset="-122"/>
            </a:endParaRPr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976634C1-1FA9-9E4A-ADD4-5DF526B7DCA6}"/>
              </a:ext>
            </a:extLst>
          </p:cNvPr>
          <p:cNvSpPr/>
          <p:nvPr/>
        </p:nvSpPr>
        <p:spPr>
          <a:xfrm>
            <a:off x="8343900" y="5207000"/>
            <a:ext cx="1314450" cy="7747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ea typeface="Microsoft YaHei Light" panose="020B0502040204020203" pitchFamily="34" charset="-122"/>
              </a:rPr>
              <a:t>child’s</a:t>
            </a:r>
          </a:p>
          <a:p>
            <a:pPr algn="ctr"/>
            <a:r>
              <a:rPr kumimoji="1" lang="en-US" altLang="zh-TW" dirty="0">
                <a:ea typeface="Microsoft YaHei Light" panose="020B0502040204020203" pitchFamily="34" charset="-122"/>
              </a:rPr>
              <a:t>child</a:t>
            </a:r>
            <a:endParaRPr kumimoji="1" lang="zh-TW" altLang="en-US" dirty="0">
              <a:ea typeface="Microsoft YaHei Light" panose="020B0502040204020203" pitchFamily="34" charset="-122"/>
            </a:endParaRPr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C2EA9EE9-2F7F-A14F-A7F4-2A72CC010ED7}"/>
              </a:ext>
            </a:extLst>
          </p:cNvPr>
          <p:cNvSpPr/>
          <p:nvPr/>
        </p:nvSpPr>
        <p:spPr>
          <a:xfrm>
            <a:off x="3486150" y="5207000"/>
            <a:ext cx="1314450" cy="7747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ea typeface="Microsoft YaHei Light" panose="020B0502040204020203" pitchFamily="34" charset="-122"/>
              </a:rPr>
              <a:t>child’s</a:t>
            </a:r>
          </a:p>
          <a:p>
            <a:pPr algn="ctr"/>
            <a:r>
              <a:rPr kumimoji="1" lang="en-US" altLang="zh-TW" dirty="0">
                <a:ea typeface="Microsoft YaHei Light" panose="020B0502040204020203" pitchFamily="34" charset="-122"/>
              </a:rPr>
              <a:t>child</a:t>
            </a:r>
            <a:endParaRPr kumimoji="1" lang="zh-TW" altLang="en-US" dirty="0">
              <a:ea typeface="Microsoft YaHei Light" panose="020B0502040204020203" pitchFamily="34" charset="-122"/>
            </a:endParaRPr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F42019E4-86A7-0E4C-ACD2-59E2422F105E}"/>
              </a:ext>
            </a:extLst>
          </p:cNvPr>
          <p:cNvSpPr/>
          <p:nvPr/>
        </p:nvSpPr>
        <p:spPr>
          <a:xfrm>
            <a:off x="5105400" y="5207000"/>
            <a:ext cx="1314450" cy="7747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ea typeface="Microsoft YaHei Light" panose="020B0502040204020203" pitchFamily="34" charset="-122"/>
              </a:rPr>
              <a:t>child’s</a:t>
            </a:r>
          </a:p>
          <a:p>
            <a:pPr algn="ctr"/>
            <a:r>
              <a:rPr kumimoji="1" lang="en-US" altLang="zh-TW" dirty="0">
                <a:ea typeface="Microsoft YaHei Light" panose="020B0502040204020203" pitchFamily="34" charset="-122"/>
              </a:rPr>
              <a:t>child</a:t>
            </a:r>
            <a:endParaRPr kumimoji="1" lang="zh-TW" altLang="en-US" dirty="0">
              <a:ea typeface="Microsoft YaHei Light" panose="020B0502040204020203" pitchFamily="34" charset="-122"/>
            </a:endParaRPr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6A14C3AE-13CF-4A4B-8839-A82358460629}"/>
              </a:ext>
            </a:extLst>
          </p:cNvPr>
          <p:cNvSpPr/>
          <p:nvPr/>
        </p:nvSpPr>
        <p:spPr>
          <a:xfrm>
            <a:off x="6724650" y="5207000"/>
            <a:ext cx="1314450" cy="7747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ea typeface="Microsoft YaHei Light" panose="020B0502040204020203" pitchFamily="34" charset="-122"/>
              </a:rPr>
              <a:t>child’s</a:t>
            </a:r>
          </a:p>
          <a:p>
            <a:pPr algn="ctr"/>
            <a:r>
              <a:rPr kumimoji="1" lang="en-US" altLang="zh-TW" dirty="0">
                <a:ea typeface="Microsoft YaHei Light" panose="020B0502040204020203" pitchFamily="34" charset="-122"/>
              </a:rPr>
              <a:t>child</a:t>
            </a:r>
            <a:endParaRPr kumimoji="1" lang="zh-TW" altLang="en-US" dirty="0">
              <a:ea typeface="Microsoft YaHei Light" panose="020B0502040204020203" pitchFamily="34" charset="-122"/>
            </a:endParaRPr>
          </a:p>
        </p:txBody>
      </p:sp>
      <p:cxnSp>
        <p:nvCxnSpPr>
          <p:cNvPr id="15" name="直線箭頭接點 14">
            <a:extLst>
              <a:ext uri="{FF2B5EF4-FFF2-40B4-BE49-F238E27FC236}">
                <a16:creationId xmlns:a16="http://schemas.microsoft.com/office/drawing/2014/main" id="{A95C194C-2823-8845-B8E4-B8428DB041E6}"/>
              </a:ext>
            </a:extLst>
          </p:cNvPr>
          <p:cNvCxnSpPr>
            <a:endCxn id="7" idx="7"/>
          </p:cNvCxnSpPr>
          <p:nvPr/>
        </p:nvCxnSpPr>
        <p:spPr>
          <a:xfrm flipH="1">
            <a:off x="2988853" y="4559300"/>
            <a:ext cx="2427697" cy="704002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箭頭接點 15">
            <a:extLst>
              <a:ext uri="{FF2B5EF4-FFF2-40B4-BE49-F238E27FC236}">
                <a16:creationId xmlns:a16="http://schemas.microsoft.com/office/drawing/2014/main" id="{2FACFDDB-2123-6E4F-A5EA-A5EBF2BE0C7D}"/>
              </a:ext>
            </a:extLst>
          </p:cNvPr>
          <p:cNvCxnSpPr>
            <a:cxnSpLocks/>
            <a:stCxn id="6" idx="2"/>
            <a:endCxn id="11" idx="7"/>
          </p:cNvCxnSpPr>
          <p:nvPr/>
        </p:nvCxnSpPr>
        <p:spPr>
          <a:xfrm flipH="1">
            <a:off x="4608103" y="4559300"/>
            <a:ext cx="811622" cy="761152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箭頭接點 18">
            <a:extLst>
              <a:ext uri="{FF2B5EF4-FFF2-40B4-BE49-F238E27FC236}">
                <a16:creationId xmlns:a16="http://schemas.microsoft.com/office/drawing/2014/main" id="{8824D6ED-D328-E844-BE00-5746948AAE22}"/>
              </a:ext>
            </a:extLst>
          </p:cNvPr>
          <p:cNvCxnSpPr>
            <a:cxnSpLocks/>
            <a:stCxn id="6" idx="2"/>
            <a:endCxn id="12" idx="0"/>
          </p:cNvCxnSpPr>
          <p:nvPr/>
        </p:nvCxnSpPr>
        <p:spPr>
          <a:xfrm>
            <a:off x="5419725" y="4559300"/>
            <a:ext cx="342900" cy="64770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箭頭接點 21">
            <a:extLst>
              <a:ext uri="{FF2B5EF4-FFF2-40B4-BE49-F238E27FC236}">
                <a16:creationId xmlns:a16="http://schemas.microsoft.com/office/drawing/2014/main" id="{7AB58E67-F1AA-8F49-A2DB-AEFDA32C3D54}"/>
              </a:ext>
            </a:extLst>
          </p:cNvPr>
          <p:cNvCxnSpPr>
            <a:cxnSpLocks/>
            <a:stCxn id="6" idx="2"/>
            <a:endCxn id="13" idx="1"/>
          </p:cNvCxnSpPr>
          <p:nvPr/>
        </p:nvCxnSpPr>
        <p:spPr>
          <a:xfrm>
            <a:off x="5419725" y="4559300"/>
            <a:ext cx="1497422" cy="761152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箭頭接點 24">
            <a:extLst>
              <a:ext uri="{FF2B5EF4-FFF2-40B4-BE49-F238E27FC236}">
                <a16:creationId xmlns:a16="http://schemas.microsoft.com/office/drawing/2014/main" id="{8055B857-EFA4-FE4D-9F75-4E8D86EFD8C9}"/>
              </a:ext>
            </a:extLst>
          </p:cNvPr>
          <p:cNvCxnSpPr>
            <a:cxnSpLocks/>
            <a:stCxn id="6" idx="2"/>
            <a:endCxn id="10" idx="1"/>
          </p:cNvCxnSpPr>
          <p:nvPr/>
        </p:nvCxnSpPr>
        <p:spPr>
          <a:xfrm>
            <a:off x="5419725" y="4559300"/>
            <a:ext cx="3116672" cy="761152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箭頭接點 27">
            <a:extLst>
              <a:ext uri="{FF2B5EF4-FFF2-40B4-BE49-F238E27FC236}">
                <a16:creationId xmlns:a16="http://schemas.microsoft.com/office/drawing/2014/main" id="{8DD1F58B-2206-F140-B41B-3F778EEB24F1}"/>
              </a:ext>
            </a:extLst>
          </p:cNvPr>
          <p:cNvCxnSpPr>
            <a:cxnSpLocks/>
            <a:stCxn id="5" idx="4"/>
            <a:endCxn id="6" idx="0"/>
          </p:cNvCxnSpPr>
          <p:nvPr/>
        </p:nvCxnSpPr>
        <p:spPr>
          <a:xfrm>
            <a:off x="5416550" y="3467100"/>
            <a:ext cx="3175" cy="38735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箭頭接點 30">
            <a:extLst>
              <a:ext uri="{FF2B5EF4-FFF2-40B4-BE49-F238E27FC236}">
                <a16:creationId xmlns:a16="http://schemas.microsoft.com/office/drawing/2014/main" id="{08F7C41B-E6D6-5E40-9A54-2377014AD9DE}"/>
              </a:ext>
            </a:extLst>
          </p:cNvPr>
          <p:cNvCxnSpPr>
            <a:cxnSpLocks/>
            <a:stCxn id="4" idx="4"/>
            <a:endCxn id="5" idx="0"/>
          </p:cNvCxnSpPr>
          <p:nvPr/>
        </p:nvCxnSpPr>
        <p:spPr>
          <a:xfrm>
            <a:off x="5416550" y="2393950"/>
            <a:ext cx="0" cy="29845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矩形 33">
            <a:extLst>
              <a:ext uri="{FF2B5EF4-FFF2-40B4-BE49-F238E27FC236}">
                <a16:creationId xmlns:a16="http://schemas.microsoft.com/office/drawing/2014/main" id="{60B65102-A118-9F4A-BBD3-90787CAF318A}"/>
              </a:ext>
            </a:extLst>
          </p:cNvPr>
          <p:cNvSpPr/>
          <p:nvPr/>
        </p:nvSpPr>
        <p:spPr>
          <a:xfrm>
            <a:off x="8870950" y="419100"/>
            <a:ext cx="1962150" cy="14541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TW" dirty="0"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/*</a:t>
            </a:r>
            <a:r>
              <a:rPr kumimoji="1" lang="en-US" altLang="zh-TW" dirty="0" err="1"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pid</a:t>
            </a:r>
            <a:r>
              <a:rPr kumimoji="1" lang="en-US" altLang="zh-TW" dirty="0"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 == 1*/</a:t>
            </a:r>
            <a:br>
              <a:rPr kumimoji="1" lang="en-US" altLang="zh-TW" dirty="0"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</a:br>
            <a:r>
              <a:rPr kumimoji="1" lang="en-US" altLang="zh-TW" dirty="0" err="1"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init</a:t>
            </a:r>
            <a:r>
              <a:rPr kumimoji="1" lang="en-US" altLang="zh-TW" dirty="0"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 {</a:t>
            </a:r>
          </a:p>
          <a:p>
            <a:r>
              <a:rPr kumimoji="1" lang="en-US" altLang="zh-TW" dirty="0"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  while(1)</a:t>
            </a:r>
          </a:p>
          <a:p>
            <a:r>
              <a:rPr kumimoji="1" lang="en-US" altLang="zh-TW" dirty="0"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    wait();</a:t>
            </a:r>
          </a:p>
          <a:p>
            <a:r>
              <a:rPr kumimoji="1" lang="en-US" altLang="zh-TW" dirty="0"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}</a:t>
            </a:r>
            <a:endParaRPr kumimoji="1" lang="zh-TW" altLang="en-US" dirty="0">
              <a:latin typeface="Consolas" panose="020B0609020204030204" pitchFamily="49" charset="0"/>
              <a:ea typeface="Microsoft YaHei Light" panose="020B0502040204020203" pitchFamily="34" charset="-122"/>
              <a:cs typeface="Consolas" panose="020B0609020204030204" pitchFamily="49" charset="0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A6A519D9-217F-4946-B0A4-1D4F61B958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2125" y="2466975"/>
            <a:ext cx="882650" cy="882650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3AFD69CC-5AEF-F044-8189-9D30EF1ED4AD}"/>
              </a:ext>
            </a:extLst>
          </p:cNvPr>
          <p:cNvSpPr txBox="1"/>
          <p:nvPr/>
        </p:nvSpPr>
        <p:spPr>
          <a:xfrm>
            <a:off x="2741024" y="2692400"/>
            <a:ext cx="15611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zh-TW" sz="2800" dirty="0">
                <a:ea typeface="Microsoft YaHei Light" panose="020B0502040204020203" pitchFamily="34" charset="-122"/>
              </a:rPr>
              <a:t>dead</a:t>
            </a:r>
            <a:endParaRPr kumimoji="1" lang="zh-TW" altLang="en-US" sz="2800" dirty="0">
              <a:ea typeface="Microsoft YaHei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8891916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553F6D0-EA26-694E-807F-AA56FB3DD6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NoZombie</a:t>
            </a:r>
            <a:r>
              <a:rPr kumimoji="1" lang="zh-CN" altLang="en-US" dirty="0"/>
              <a:t>概念圖</a:t>
            </a:r>
            <a:endParaRPr kumimoji="1" lang="zh-TW" altLang="en-US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9666AB6C-DE36-6147-8300-E1EF406BC4F5}"/>
              </a:ext>
            </a:extLst>
          </p:cNvPr>
          <p:cNvSpPr/>
          <p:nvPr/>
        </p:nvSpPr>
        <p:spPr>
          <a:xfrm>
            <a:off x="4927600" y="1619250"/>
            <a:ext cx="977900" cy="7747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ea typeface="Microsoft YaHei Light" panose="020B0502040204020203" pitchFamily="34" charset="-122"/>
              </a:rPr>
              <a:t>main</a:t>
            </a:r>
            <a:endParaRPr kumimoji="1" lang="zh-TW" altLang="en-US" dirty="0">
              <a:ea typeface="Microsoft YaHei Light" panose="020B0502040204020203" pitchFamily="34" charset="-122"/>
            </a:endParaRPr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054A099F-849B-CC42-9AD6-8AAFF09B5E07}"/>
              </a:ext>
            </a:extLst>
          </p:cNvPr>
          <p:cNvSpPr/>
          <p:nvPr/>
        </p:nvSpPr>
        <p:spPr>
          <a:xfrm>
            <a:off x="1866900" y="5149850"/>
            <a:ext cx="1314450" cy="7747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ea typeface="Microsoft YaHei Light" panose="020B0502040204020203" pitchFamily="34" charset="-122"/>
              </a:rPr>
              <a:t>child’s</a:t>
            </a:r>
          </a:p>
          <a:p>
            <a:pPr algn="ctr"/>
            <a:r>
              <a:rPr kumimoji="1" lang="en-US" altLang="zh-TW" dirty="0">
                <a:ea typeface="Microsoft YaHei Light" panose="020B0502040204020203" pitchFamily="34" charset="-122"/>
              </a:rPr>
              <a:t>child</a:t>
            </a:r>
            <a:endParaRPr kumimoji="1" lang="zh-TW" altLang="en-US" dirty="0">
              <a:ea typeface="Microsoft YaHei Light" panose="020B0502040204020203" pitchFamily="34" charset="-122"/>
            </a:endParaRPr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976634C1-1FA9-9E4A-ADD4-5DF526B7DCA6}"/>
              </a:ext>
            </a:extLst>
          </p:cNvPr>
          <p:cNvSpPr/>
          <p:nvPr/>
        </p:nvSpPr>
        <p:spPr>
          <a:xfrm>
            <a:off x="8343900" y="5207000"/>
            <a:ext cx="1314450" cy="7747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ea typeface="Microsoft YaHei Light" panose="020B0502040204020203" pitchFamily="34" charset="-122"/>
              </a:rPr>
              <a:t>child’s</a:t>
            </a:r>
          </a:p>
          <a:p>
            <a:pPr algn="ctr"/>
            <a:r>
              <a:rPr kumimoji="1" lang="en-US" altLang="zh-TW" dirty="0">
                <a:ea typeface="Microsoft YaHei Light" panose="020B0502040204020203" pitchFamily="34" charset="-122"/>
              </a:rPr>
              <a:t>child</a:t>
            </a:r>
            <a:endParaRPr kumimoji="1" lang="zh-TW" altLang="en-US" dirty="0">
              <a:ea typeface="Microsoft YaHei Light" panose="020B0502040204020203" pitchFamily="34" charset="-122"/>
            </a:endParaRPr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C2EA9EE9-2F7F-A14F-A7F4-2A72CC010ED7}"/>
              </a:ext>
            </a:extLst>
          </p:cNvPr>
          <p:cNvSpPr/>
          <p:nvPr/>
        </p:nvSpPr>
        <p:spPr>
          <a:xfrm>
            <a:off x="3486150" y="5207000"/>
            <a:ext cx="1314450" cy="7747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ea typeface="Microsoft YaHei Light" panose="020B0502040204020203" pitchFamily="34" charset="-122"/>
              </a:rPr>
              <a:t>child’s</a:t>
            </a:r>
          </a:p>
          <a:p>
            <a:pPr algn="ctr"/>
            <a:r>
              <a:rPr kumimoji="1" lang="en-US" altLang="zh-TW" dirty="0">
                <a:ea typeface="Microsoft YaHei Light" panose="020B0502040204020203" pitchFamily="34" charset="-122"/>
              </a:rPr>
              <a:t>child</a:t>
            </a:r>
            <a:endParaRPr kumimoji="1" lang="zh-TW" altLang="en-US" dirty="0">
              <a:ea typeface="Microsoft YaHei Light" panose="020B0502040204020203" pitchFamily="34" charset="-122"/>
            </a:endParaRPr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F42019E4-86A7-0E4C-ACD2-59E2422F105E}"/>
              </a:ext>
            </a:extLst>
          </p:cNvPr>
          <p:cNvSpPr/>
          <p:nvPr/>
        </p:nvSpPr>
        <p:spPr>
          <a:xfrm>
            <a:off x="5105400" y="5207000"/>
            <a:ext cx="1314450" cy="7747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ea typeface="Microsoft YaHei Light" panose="020B0502040204020203" pitchFamily="34" charset="-122"/>
              </a:rPr>
              <a:t>child’s</a:t>
            </a:r>
          </a:p>
          <a:p>
            <a:pPr algn="ctr"/>
            <a:r>
              <a:rPr kumimoji="1" lang="en-US" altLang="zh-TW" dirty="0">
                <a:ea typeface="Microsoft YaHei Light" panose="020B0502040204020203" pitchFamily="34" charset="-122"/>
              </a:rPr>
              <a:t>child</a:t>
            </a:r>
            <a:endParaRPr kumimoji="1" lang="zh-TW" altLang="en-US" dirty="0">
              <a:ea typeface="Microsoft YaHei Light" panose="020B0502040204020203" pitchFamily="34" charset="-122"/>
            </a:endParaRPr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6A14C3AE-13CF-4A4B-8839-A82358460629}"/>
              </a:ext>
            </a:extLst>
          </p:cNvPr>
          <p:cNvSpPr/>
          <p:nvPr/>
        </p:nvSpPr>
        <p:spPr>
          <a:xfrm>
            <a:off x="6724650" y="5207000"/>
            <a:ext cx="1314450" cy="7747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ea typeface="Microsoft YaHei Light" panose="020B0502040204020203" pitchFamily="34" charset="-122"/>
              </a:rPr>
              <a:t>child’s</a:t>
            </a:r>
          </a:p>
          <a:p>
            <a:pPr algn="ctr"/>
            <a:r>
              <a:rPr kumimoji="1" lang="en-US" altLang="zh-TW" dirty="0">
                <a:ea typeface="Microsoft YaHei Light" panose="020B0502040204020203" pitchFamily="34" charset="-122"/>
              </a:rPr>
              <a:t>child</a:t>
            </a:r>
            <a:endParaRPr kumimoji="1" lang="zh-TW" altLang="en-US" dirty="0">
              <a:ea typeface="Microsoft YaHei Light" panose="020B0502040204020203" pitchFamily="34" charset="-122"/>
            </a:endParaRPr>
          </a:p>
        </p:txBody>
      </p:sp>
      <p:cxnSp>
        <p:nvCxnSpPr>
          <p:cNvPr id="15" name="直線箭頭接點 14">
            <a:extLst>
              <a:ext uri="{FF2B5EF4-FFF2-40B4-BE49-F238E27FC236}">
                <a16:creationId xmlns:a16="http://schemas.microsoft.com/office/drawing/2014/main" id="{A95C194C-2823-8845-B8E4-B8428DB041E6}"/>
              </a:ext>
            </a:extLst>
          </p:cNvPr>
          <p:cNvCxnSpPr>
            <a:cxnSpLocks/>
            <a:stCxn id="34" idx="2"/>
            <a:endCxn id="7" idx="7"/>
          </p:cNvCxnSpPr>
          <p:nvPr/>
        </p:nvCxnSpPr>
        <p:spPr>
          <a:xfrm flipH="1">
            <a:off x="2988853" y="1873250"/>
            <a:ext cx="6863172" cy="3390052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箭頭接點 15">
            <a:extLst>
              <a:ext uri="{FF2B5EF4-FFF2-40B4-BE49-F238E27FC236}">
                <a16:creationId xmlns:a16="http://schemas.microsoft.com/office/drawing/2014/main" id="{2FACFDDB-2123-6E4F-A5EA-A5EBF2BE0C7D}"/>
              </a:ext>
            </a:extLst>
          </p:cNvPr>
          <p:cNvCxnSpPr>
            <a:cxnSpLocks/>
            <a:stCxn id="34" idx="2"/>
            <a:endCxn id="11" idx="7"/>
          </p:cNvCxnSpPr>
          <p:nvPr/>
        </p:nvCxnSpPr>
        <p:spPr>
          <a:xfrm flipH="1">
            <a:off x="4608103" y="1873250"/>
            <a:ext cx="5243922" cy="3447202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箭頭接點 18">
            <a:extLst>
              <a:ext uri="{FF2B5EF4-FFF2-40B4-BE49-F238E27FC236}">
                <a16:creationId xmlns:a16="http://schemas.microsoft.com/office/drawing/2014/main" id="{8824D6ED-D328-E844-BE00-5746948AAE22}"/>
              </a:ext>
            </a:extLst>
          </p:cNvPr>
          <p:cNvCxnSpPr>
            <a:cxnSpLocks/>
            <a:stCxn id="34" idx="2"/>
            <a:endCxn id="12" idx="0"/>
          </p:cNvCxnSpPr>
          <p:nvPr/>
        </p:nvCxnSpPr>
        <p:spPr>
          <a:xfrm flipH="1">
            <a:off x="5762625" y="1873250"/>
            <a:ext cx="4089400" cy="333375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箭頭接點 21">
            <a:extLst>
              <a:ext uri="{FF2B5EF4-FFF2-40B4-BE49-F238E27FC236}">
                <a16:creationId xmlns:a16="http://schemas.microsoft.com/office/drawing/2014/main" id="{7AB58E67-F1AA-8F49-A2DB-AEFDA32C3D54}"/>
              </a:ext>
            </a:extLst>
          </p:cNvPr>
          <p:cNvCxnSpPr>
            <a:cxnSpLocks/>
            <a:stCxn id="34" idx="2"/>
            <a:endCxn id="13" idx="1"/>
          </p:cNvCxnSpPr>
          <p:nvPr/>
        </p:nvCxnSpPr>
        <p:spPr>
          <a:xfrm flipH="1">
            <a:off x="6917147" y="1873250"/>
            <a:ext cx="2934878" cy="3447202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箭頭接點 24">
            <a:extLst>
              <a:ext uri="{FF2B5EF4-FFF2-40B4-BE49-F238E27FC236}">
                <a16:creationId xmlns:a16="http://schemas.microsoft.com/office/drawing/2014/main" id="{8055B857-EFA4-FE4D-9F75-4E8D86EFD8C9}"/>
              </a:ext>
            </a:extLst>
          </p:cNvPr>
          <p:cNvCxnSpPr>
            <a:cxnSpLocks/>
            <a:stCxn id="34" idx="2"/>
            <a:endCxn id="10" idx="1"/>
          </p:cNvCxnSpPr>
          <p:nvPr/>
        </p:nvCxnSpPr>
        <p:spPr>
          <a:xfrm flipH="1">
            <a:off x="8536397" y="1873250"/>
            <a:ext cx="1315628" cy="3447202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矩形 33">
            <a:extLst>
              <a:ext uri="{FF2B5EF4-FFF2-40B4-BE49-F238E27FC236}">
                <a16:creationId xmlns:a16="http://schemas.microsoft.com/office/drawing/2014/main" id="{60B65102-A118-9F4A-BBD3-90787CAF318A}"/>
              </a:ext>
            </a:extLst>
          </p:cNvPr>
          <p:cNvSpPr/>
          <p:nvPr/>
        </p:nvSpPr>
        <p:spPr>
          <a:xfrm>
            <a:off x="8870950" y="419100"/>
            <a:ext cx="1962150" cy="14541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TW" dirty="0"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/*</a:t>
            </a:r>
            <a:r>
              <a:rPr kumimoji="1" lang="en-US" altLang="zh-TW" dirty="0" err="1"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pid</a:t>
            </a:r>
            <a:r>
              <a:rPr kumimoji="1" lang="en-US" altLang="zh-TW" dirty="0"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 == 1*/</a:t>
            </a:r>
            <a:br>
              <a:rPr kumimoji="1" lang="en-US" altLang="zh-TW" dirty="0"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</a:br>
            <a:r>
              <a:rPr kumimoji="1" lang="en-US" altLang="zh-TW" dirty="0" err="1"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init</a:t>
            </a:r>
            <a:r>
              <a:rPr kumimoji="1" lang="en-US" altLang="zh-TW" dirty="0"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 {</a:t>
            </a:r>
          </a:p>
          <a:p>
            <a:r>
              <a:rPr kumimoji="1" lang="en-US" altLang="zh-TW" dirty="0"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  while(1)</a:t>
            </a:r>
          </a:p>
          <a:p>
            <a:r>
              <a:rPr kumimoji="1" lang="en-US" altLang="zh-TW" dirty="0"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    wait();</a:t>
            </a:r>
          </a:p>
          <a:p>
            <a:r>
              <a:rPr kumimoji="1" lang="en-US" altLang="zh-TW" dirty="0"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}</a:t>
            </a:r>
            <a:endParaRPr kumimoji="1" lang="zh-TW" altLang="en-US" dirty="0">
              <a:latin typeface="Consolas" panose="020B0609020204030204" pitchFamily="49" charset="0"/>
              <a:ea typeface="Microsoft YaHei Light" panose="020B0502040204020203" pitchFamily="34" charset="-122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299368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81C8C44-7252-6F47-AAC9-A38DA50AC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小結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5E5E03A-5BB8-744F-A0C2-D49AEDDAA2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TW" sz="2400" dirty="0"/>
              <a:t>fork()</a:t>
            </a:r>
            <a:r>
              <a:rPr kumimoji="1" lang="zh-TW" altLang="en-US" sz="2400" dirty="0"/>
              <a:t>：用以產生新的</a:t>
            </a:r>
            <a:r>
              <a:rPr kumimoji="1" lang="en-US" altLang="zh-TW" sz="2400" dirty="0"/>
              <a:t>process</a:t>
            </a:r>
            <a:r>
              <a:rPr kumimoji="1" lang="zh-TW" altLang="en-US" sz="2400" dirty="0"/>
              <a:t>，新的、舊的都來自於同一個執行檔</a:t>
            </a:r>
            <a:endParaRPr kumimoji="1" lang="en-US" altLang="zh-TW" sz="2400" dirty="0"/>
          </a:p>
          <a:p>
            <a:pPr>
              <a:lnSpc>
                <a:spcPct val="150000"/>
              </a:lnSpc>
            </a:pPr>
            <a:r>
              <a:rPr kumimoji="1" lang="en-US" altLang="zh-TW" sz="2400" dirty="0"/>
              <a:t>wait()</a:t>
            </a:r>
            <a:r>
              <a:rPr kumimoji="1" lang="zh-TW" altLang="en-US" sz="2400" dirty="0"/>
              <a:t>：通常用於</a:t>
            </a:r>
            <a:r>
              <a:rPr kumimoji="1" lang="en-US" altLang="zh-TW" sz="2400" dirty="0"/>
              <a:t>parent</a:t>
            </a:r>
            <a:r>
              <a:rPr kumimoji="1" lang="zh-CN" altLang="en-US" sz="2400" dirty="0"/>
              <a:t>等</a:t>
            </a:r>
            <a:r>
              <a:rPr kumimoji="1" lang="en-US" altLang="zh-CN" sz="2400" dirty="0"/>
              <a:t>child</a:t>
            </a:r>
            <a:r>
              <a:rPr kumimoji="1" lang="zh-CN" altLang="en-US" sz="2400" dirty="0"/>
              <a:t>完成</a:t>
            </a:r>
            <a:endParaRPr kumimoji="1" lang="en-US" altLang="zh-CN" sz="2400" dirty="0"/>
          </a:p>
          <a:p>
            <a:pPr>
              <a:lnSpc>
                <a:spcPct val="150000"/>
              </a:lnSpc>
            </a:pPr>
            <a:r>
              <a:rPr kumimoji="1" lang="en-US" altLang="zh-TW" sz="2400" dirty="0"/>
              <a:t>Zombie process</a:t>
            </a:r>
            <a:r>
              <a:rPr kumimoji="1" lang="zh-TW" altLang="en-US" sz="2400" dirty="0"/>
              <a:t>：</a:t>
            </a:r>
            <a:r>
              <a:rPr kumimoji="1" lang="en-US" altLang="zh-TW" sz="2400" dirty="0"/>
              <a:t>child</a:t>
            </a:r>
            <a:r>
              <a:rPr kumimoji="1" lang="zh-CN" altLang="en-US" sz="2400" dirty="0"/>
              <a:t>結束後，若</a:t>
            </a:r>
            <a:r>
              <a:rPr kumimoji="1" lang="en-US" altLang="zh-TW" sz="2400" dirty="0"/>
              <a:t>parent</a:t>
            </a:r>
            <a:r>
              <a:rPr kumimoji="1" lang="zh-CN" altLang="en-US" sz="2400" dirty="0"/>
              <a:t>沒有執行</a:t>
            </a:r>
            <a:r>
              <a:rPr kumimoji="1" lang="en-US" altLang="zh-CN" sz="2400" dirty="0"/>
              <a:t>wait</a:t>
            </a:r>
            <a:r>
              <a:rPr kumimoji="1" lang="zh-CN" altLang="en-US" sz="2400" dirty="0"/>
              <a:t>，會造成</a:t>
            </a:r>
            <a:r>
              <a:rPr kumimoji="1" lang="en-US" altLang="zh-CN" sz="2400" dirty="0"/>
              <a:t>zombie</a:t>
            </a:r>
            <a:r>
              <a:rPr kumimoji="1" lang="zh-CN" altLang="en-US" sz="2400" dirty="0"/>
              <a:t>，</a:t>
            </a:r>
            <a:r>
              <a:rPr kumimoji="1" lang="en-US" altLang="zh-CN" sz="2400" dirty="0"/>
              <a:t>zombie</a:t>
            </a:r>
            <a:r>
              <a:rPr kumimoji="1" lang="zh-CN" altLang="en-US" sz="2400" dirty="0"/>
              <a:t>使用</a:t>
            </a:r>
            <a:r>
              <a:rPr kumimoji="1" lang="en-US" altLang="zh-CN" sz="2400" dirty="0"/>
              <a:t>kill</a:t>
            </a:r>
            <a:r>
              <a:rPr kumimoji="1" lang="zh-CN" altLang="en-US" sz="2400" dirty="0"/>
              <a:t>殺不掉</a:t>
            </a:r>
            <a:endParaRPr kumimoji="1" lang="en-US" altLang="zh-TW" sz="2400" dirty="0"/>
          </a:p>
          <a:p>
            <a:pPr>
              <a:lnSpc>
                <a:spcPct val="150000"/>
              </a:lnSpc>
            </a:pPr>
            <a:r>
              <a:rPr kumimoji="1" lang="en-US" altLang="zh-TW" sz="2400" dirty="0" err="1"/>
              <a:t>execve</a:t>
            </a:r>
            <a:r>
              <a:rPr kumimoji="1" lang="zh-TW" altLang="en-US" sz="2400" dirty="0"/>
              <a:t>：載入新的執行檔到</a:t>
            </a:r>
            <a:r>
              <a:rPr kumimoji="1" lang="en-US" altLang="zh-TW" sz="2400" dirty="0"/>
              <a:t>process</a:t>
            </a:r>
            <a:r>
              <a:rPr kumimoji="1" lang="zh-CN" altLang="en-US" sz="2400" dirty="0"/>
              <a:t>的記憶體空間，通常會和</a:t>
            </a:r>
            <a:r>
              <a:rPr kumimoji="1" lang="en-US" altLang="zh-CN" sz="2400" dirty="0" err="1"/>
              <a:t>vfork</a:t>
            </a:r>
            <a:r>
              <a:rPr kumimoji="1" lang="en-US" altLang="zh-CN" sz="2400" dirty="0"/>
              <a:t>()</a:t>
            </a:r>
            <a:r>
              <a:rPr kumimoji="1" lang="zh-CN" altLang="en-US" sz="2400" dirty="0"/>
              <a:t>一起使用</a:t>
            </a:r>
            <a:endParaRPr kumimoji="1" lang="en-US" altLang="zh-TW" sz="2400" dirty="0"/>
          </a:p>
        </p:txBody>
      </p:sp>
    </p:spTree>
    <p:extLst>
      <p:ext uri="{BB962C8B-B14F-4D97-AF65-F5344CB8AC3E}">
        <p14:creationId xmlns:p14="http://schemas.microsoft.com/office/powerpoint/2010/main" val="217854663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作業</a:t>
            </a:r>
            <a:r>
              <a:rPr kumimoji="1" lang="zh-CN" altLang="en-US" dirty="0"/>
              <a:t>一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kumimoji="1" lang="zh-TW" altLang="en-US" dirty="0"/>
              <a:t>請寫底下程式，驗證執行結束後總共會有多少個</a:t>
            </a:r>
            <a:r>
              <a:rPr kumimoji="1" lang="en-US" altLang="zh-TW" dirty="0"/>
              <a:t>process</a:t>
            </a:r>
          </a:p>
          <a:p>
            <a:pPr marL="914400" lvl="1" indent="-457200">
              <a:buFont typeface="+mj-lt"/>
              <a:buAutoNum type="arabicPeriod"/>
            </a:pPr>
            <a:r>
              <a:rPr lang="is-IS" altLang="zh-TW" dirty="0">
                <a:solidFill>
                  <a:srgbClr val="78492A"/>
                </a:solidFill>
                <a:latin typeface="Menlo" charset="0"/>
              </a:rPr>
              <a:t>#include </a:t>
            </a:r>
            <a:r>
              <a:rPr lang="is-IS" altLang="zh-TW" dirty="0">
                <a:solidFill>
                  <a:srgbClr val="D12F1B"/>
                </a:solidFill>
                <a:latin typeface="Menlo" charset="0"/>
              </a:rPr>
              <a:t>&lt;stdio.h&gt;</a:t>
            </a:r>
            <a:endParaRPr lang="is-IS" altLang="zh-TW" dirty="0">
              <a:solidFill>
                <a:srgbClr val="78492A"/>
              </a:solidFill>
              <a:latin typeface="Menlo" charset="0"/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is-IS" altLang="zh-TW" dirty="0">
                <a:solidFill>
                  <a:srgbClr val="BA2DA2"/>
                </a:solidFill>
                <a:latin typeface="Menlo" charset="0"/>
              </a:rPr>
              <a:t>int</a:t>
            </a:r>
            <a:r>
              <a:rPr lang="is-IS" altLang="zh-TW" dirty="0">
                <a:solidFill>
                  <a:srgbClr val="000000"/>
                </a:solidFill>
                <a:latin typeface="Menlo" charset="0"/>
              </a:rPr>
              <a:t> main() {</a:t>
            </a:r>
          </a:p>
          <a:p>
            <a:pPr marL="914400" lvl="1" indent="-457200">
              <a:buFont typeface="+mj-lt"/>
              <a:buAutoNum type="arabicPeriod"/>
            </a:pPr>
            <a:r>
              <a:rPr lang="is-IS" altLang="zh-TW" dirty="0">
                <a:solidFill>
                  <a:srgbClr val="000000"/>
                </a:solidFill>
                <a:latin typeface="Menlo" charset="0"/>
              </a:rPr>
              <a:t>    fork();</a:t>
            </a:r>
          </a:p>
          <a:p>
            <a:pPr marL="914400" lvl="1" indent="-457200">
              <a:buFont typeface="+mj-lt"/>
              <a:buAutoNum type="arabicPeriod"/>
            </a:pPr>
            <a:r>
              <a:rPr lang="is-IS" altLang="zh-TW" dirty="0">
                <a:solidFill>
                  <a:srgbClr val="000000"/>
                </a:solidFill>
                <a:latin typeface="Menlo" charset="0"/>
              </a:rPr>
              <a:t>    fork();</a:t>
            </a:r>
          </a:p>
          <a:p>
            <a:pPr marL="914400" lvl="1" indent="-457200">
              <a:buFont typeface="+mj-lt"/>
              <a:buAutoNum type="arabicPeriod"/>
            </a:pPr>
            <a:r>
              <a:rPr lang="is-IS" altLang="zh-TW" dirty="0">
                <a:solidFill>
                  <a:srgbClr val="000000"/>
                </a:solidFill>
                <a:latin typeface="Menlo" charset="0"/>
              </a:rPr>
              <a:t>    fork();</a:t>
            </a:r>
          </a:p>
          <a:p>
            <a:pPr marL="914400" lvl="1" indent="-457200">
              <a:buFont typeface="+mj-lt"/>
              <a:buAutoNum type="arabicPeriod"/>
            </a:pPr>
            <a:r>
              <a:rPr lang="is-IS" altLang="zh-TW" dirty="0">
                <a:solidFill>
                  <a:srgbClr val="000000"/>
                </a:solidFill>
                <a:latin typeface="Menlo" charset="0"/>
              </a:rPr>
              <a:t>    fork();</a:t>
            </a:r>
          </a:p>
          <a:p>
            <a:pPr marL="914400" lvl="1" indent="-457200">
              <a:buFont typeface="+mj-lt"/>
              <a:buAutoNum type="arabicPeriod"/>
            </a:pPr>
            <a:r>
              <a:rPr lang="is-IS" altLang="zh-TW" dirty="0">
                <a:solidFill>
                  <a:srgbClr val="000000"/>
                </a:solidFill>
                <a:latin typeface="Menlo" charset="0"/>
              </a:rPr>
              <a:t>}</a:t>
            </a:r>
            <a:endParaRPr lang="is-IS" altLang="zh-TW" dirty="0">
              <a:solidFill>
                <a:srgbClr val="000000"/>
              </a:solidFill>
              <a:effectLst/>
              <a:latin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332893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8AEF552-59DD-ED4C-885A-1388A6170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作業二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FDAF84D-0315-1D48-B944-1FD2093679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修改</a:t>
            </a:r>
            <a:r>
              <a:rPr kumimoji="1" lang="en-US" altLang="zh-CN" dirty="0" err="1"/>
              <a:t>myShell</a:t>
            </a:r>
            <a:r>
              <a:rPr kumimoji="1" lang="zh-CN" altLang="en-US" dirty="0"/>
              <a:t>，</a:t>
            </a:r>
            <a:r>
              <a:rPr kumimoji="1" lang="zh-TW" altLang="en-US" dirty="0"/>
              <a:t>改用</a:t>
            </a:r>
            <a:r>
              <a:rPr kumimoji="1" lang="en-US" altLang="zh-TW" dirty="0" err="1"/>
              <a:t>execle</a:t>
            </a:r>
            <a:r>
              <a:rPr kumimoji="1" lang="zh-CN" altLang="en-US" dirty="0"/>
              <a:t>實作，要能夠用</a:t>
            </a:r>
            <a:r>
              <a:rPr kumimoji="1" lang="en-US" altLang="zh-CN" dirty="0"/>
              <a:t>PATH</a:t>
            </a:r>
            <a:r>
              <a:rPr kumimoji="1" lang="zh-CN" altLang="en-US" dirty="0"/>
              <a:t>搜尋執行檔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139305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0281975-EB1F-6C4A-B277-C55F09D75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2FF2C81-596B-BE48-9962-F0AC1DD1B1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2143145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F4531BC-7D27-2C4B-A26E-80E89185A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0A5610A-0C64-4148-A101-83E3A8C04B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1579468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281</TotalTime>
  <Words>4318</Words>
  <Application>Microsoft Macintosh PowerPoint</Application>
  <PresentationFormat>寬螢幕</PresentationFormat>
  <Paragraphs>636</Paragraphs>
  <Slides>75</Slides>
  <Notes>21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75</vt:i4>
      </vt:variant>
    </vt:vector>
  </HeadingPairs>
  <TitlesOfParts>
    <vt:vector size="83" baseType="lpstr">
      <vt:lpstr>Microsoft YaHei</vt:lpstr>
      <vt:lpstr>Microsoft YaHei Light</vt:lpstr>
      <vt:lpstr>Arial</vt:lpstr>
      <vt:lpstr>Consolas</vt:lpstr>
      <vt:lpstr>Helvetica</vt:lpstr>
      <vt:lpstr>Menlo</vt:lpstr>
      <vt:lpstr>Tahoma</vt:lpstr>
      <vt:lpstr>Office 佈景主題</vt:lpstr>
      <vt:lpstr>Process control</vt:lpstr>
      <vt:lpstr>這章節的重點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Task的屬性繼承</vt:lpstr>
      <vt:lpstr>Program &amp; process</vt:lpstr>
      <vt:lpstr>proc/pid</vt:lpstr>
      <vt:lpstr>proc/pid</vt:lpstr>
      <vt:lpstr>/proc</vt:lpstr>
      <vt:lpstr>/proc/irq</vt:lpstr>
      <vt:lpstr>fork</vt:lpstr>
      <vt:lpstr>fork()</vt:lpstr>
      <vt:lpstr>fork()</vt:lpstr>
      <vt:lpstr>fork()</vt:lpstr>
      <vt:lpstr>fork1.c</vt:lpstr>
      <vt:lpstr>fork1.c</vt:lpstr>
      <vt:lpstr>調換fork與printf(frok2.c)，其輸出結果為？</vt:lpstr>
      <vt:lpstr>printf是line buffer</vt:lpstr>
      <vt:lpstr>對fork 除錯</vt:lpstr>
      <vt:lpstr>debug fork()</vt:lpstr>
      <vt:lpstr>debug fork() – debugFork1.c</vt:lpstr>
      <vt:lpstr>debug fork() – debugFork1.c</vt:lpstr>
      <vt:lpstr>debug fork() – debugFork2.c</vt:lpstr>
      <vt:lpstr>debugFork2.c</vt:lpstr>
      <vt:lpstr>wait()</vt:lpstr>
      <vt:lpstr>等待子程序狀態轉換：wait()</vt:lpstr>
      <vt:lpstr>wait &amp; waitpid</vt:lpstr>
      <vt:lpstr>wait(int *wstatus);</vt:lpstr>
      <vt:lpstr>waitpid(pid, *wstatus, opt)</vt:lpstr>
      <vt:lpstr>Process group</vt:lpstr>
      <vt:lpstr>waitpid(pid, *wstatus, opt)</vt:lpstr>
      <vt:lpstr>wait.c</vt:lpstr>
      <vt:lpstr>PowerPoint 簡報</vt:lpstr>
      <vt:lpstr>pause()</vt:lpstr>
      <vt:lpstr>執行結果</vt:lpstr>
      <vt:lpstr>execve() functions</vt:lpstr>
      <vt:lpstr>fork() + execve</vt:lpstr>
      <vt:lpstr>execve-family</vt:lpstr>
      <vt:lpstr>execve-family</vt:lpstr>
      <vt:lpstr>execve-family</vt:lpstr>
      <vt:lpstr>execve-family</vt:lpstr>
      <vt:lpstr>myShell.c（完整程式碼請直接看.c檔）</vt:lpstr>
      <vt:lpstr>PowerPoint 簡報</vt:lpstr>
      <vt:lpstr>執行結果</vt:lpstr>
      <vt:lpstr>System call - execve</vt:lpstr>
      <vt:lpstr>install kdbg</vt:lpstr>
      <vt:lpstr>使用校內網路</vt:lpstr>
      <vt:lpstr>vfork &amp; execve</vt:lpstr>
      <vt:lpstr>Windows建立行程</vt:lpstr>
      <vt:lpstr>Linux vs. Windows：  於執行新的program</vt:lpstr>
      <vt:lpstr>fork vs. vfork</vt:lpstr>
      <vt:lpstr>fork vs. vfork</vt:lpstr>
      <vt:lpstr>比較</vt:lpstr>
      <vt:lpstr>使用vfork替代fork</vt:lpstr>
      <vt:lpstr>使用vfork替代fork</vt:lpstr>
      <vt:lpstr>使用vfork替代fork</vt:lpstr>
      <vt:lpstr>殭屍問題（zombie process）</vt:lpstr>
      <vt:lpstr>zombie.c</vt:lpstr>
      <vt:lpstr>結果</vt:lpstr>
      <vt:lpstr>結果 – 造成的影響</vt:lpstr>
      <vt:lpstr>Zombie process</vt:lpstr>
      <vt:lpstr>解決方法 NoZombie.c</vt:lpstr>
      <vt:lpstr>NoZombie概念圖</vt:lpstr>
      <vt:lpstr>NoZombie概念圖</vt:lpstr>
      <vt:lpstr>NoZombie概念圖</vt:lpstr>
      <vt:lpstr>小結</vt:lpstr>
      <vt:lpstr>作業一</vt:lpstr>
      <vt:lpstr>作業二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Linux安裝與操作 </dc:title>
  <dc:creator>習五 羅</dc:creator>
  <cp:lastModifiedBy>Shiwu Lo</cp:lastModifiedBy>
  <cp:revision>21</cp:revision>
  <dcterms:created xsi:type="dcterms:W3CDTF">2019-01-31T14:35:51Z</dcterms:created>
  <dcterms:modified xsi:type="dcterms:W3CDTF">2022-04-26T04:45:07Z</dcterms:modified>
</cp:coreProperties>
</file>